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142533067" r:id="rId2"/>
    <p:sldId id="2142533065" r:id="rId3"/>
    <p:sldId id="6223" r:id="rId4"/>
    <p:sldId id="1055" r:id="rId5"/>
    <p:sldId id="2142533063" r:id="rId6"/>
    <p:sldId id="1021" r:id="rId7"/>
    <p:sldId id="6217" r:id="rId8"/>
    <p:sldId id="6221" r:id="rId9"/>
    <p:sldId id="6222" r:id="rId10"/>
    <p:sldId id="6220" r:id="rId11"/>
    <p:sldId id="6219" r:id="rId12"/>
    <p:sldId id="621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213692-374F-DA41-B03B-1C83CF70D510}">
          <p14:sldIdLst>
            <p14:sldId id="2142533067"/>
            <p14:sldId id="2142533065"/>
            <p14:sldId id="6223"/>
            <p14:sldId id="1055"/>
            <p14:sldId id="2142533063"/>
            <p14:sldId id="1021"/>
            <p14:sldId id="6217"/>
            <p14:sldId id="6221"/>
            <p14:sldId id="6222"/>
            <p14:sldId id="6220"/>
            <p14:sldId id="6219"/>
          </p14:sldIdLst>
        </p14:section>
        <p14:section name="Archive" id="{A6D9460E-81E3-C04A-975B-E8362B037459}">
          <p14:sldIdLst>
            <p14:sldId id="62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A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50"/>
    <p:restoredTop sz="94715"/>
  </p:normalViewPr>
  <p:slideViewPr>
    <p:cSldViewPr snapToGrid="0">
      <p:cViewPr>
        <p:scale>
          <a:sx n="94" d="100"/>
          <a:sy n="94" d="100"/>
        </p:scale>
        <p:origin x="1704"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831A6-1400-F748-A550-819A49DE72F2}" type="doc">
      <dgm:prSet loTypeId="urn:microsoft.com/office/officeart/2008/layout/VerticalCurvedList" loCatId="" qsTypeId="urn:microsoft.com/office/officeart/2005/8/quickstyle/simple1" qsCatId="simple" csTypeId="urn:microsoft.com/office/officeart/2005/8/colors/colorful2" csCatId="colorful" phldr="1"/>
      <dgm:spPr/>
      <dgm:t>
        <a:bodyPr/>
        <a:lstStyle/>
        <a:p>
          <a:endParaRPr lang="en-US"/>
        </a:p>
      </dgm:t>
    </dgm:pt>
    <dgm:pt modelId="{4B2637DE-32EE-5B45-8391-CEA5A02062BD}">
      <dgm:prSet phldrT="[Text]"/>
      <dgm:spPr/>
      <dgm:t>
        <a:bodyPr/>
        <a:lstStyle/>
        <a:p>
          <a:r>
            <a:rPr lang="en-US" dirty="0"/>
            <a:t>Vaishnavi Sunil Desai</a:t>
          </a:r>
        </a:p>
      </dgm:t>
    </dgm:pt>
    <dgm:pt modelId="{DF5EB275-7CB6-064A-9D79-71BD6899D1EA}" type="parTrans" cxnId="{5F5BAEB2-FA1E-BB4B-8454-97D198F68EF2}">
      <dgm:prSet/>
      <dgm:spPr/>
      <dgm:t>
        <a:bodyPr/>
        <a:lstStyle/>
        <a:p>
          <a:endParaRPr lang="en-US"/>
        </a:p>
      </dgm:t>
    </dgm:pt>
    <dgm:pt modelId="{56C8BCAA-6282-D642-9CB8-84F09FCE217F}" type="sibTrans" cxnId="{5F5BAEB2-FA1E-BB4B-8454-97D198F68EF2}">
      <dgm:prSet/>
      <dgm:spPr/>
      <dgm:t>
        <a:bodyPr/>
        <a:lstStyle/>
        <a:p>
          <a:endParaRPr lang="en-US"/>
        </a:p>
      </dgm:t>
    </dgm:pt>
    <dgm:pt modelId="{8ACD9F52-405F-304C-A3E2-31AEA2B9CD4A}">
      <dgm:prSet phldrT="[Text]"/>
      <dgm:spPr/>
      <dgm:t>
        <a:bodyPr/>
        <a:lstStyle/>
        <a:p>
          <a:r>
            <a:rPr lang="en-US" dirty="0"/>
            <a:t>Isha Ghiria</a:t>
          </a:r>
        </a:p>
      </dgm:t>
    </dgm:pt>
    <dgm:pt modelId="{261C7002-B9B6-AE4B-942B-7E8F525555DE}" type="parTrans" cxnId="{C0B3CC17-DF51-C247-8DB9-D0835C307B83}">
      <dgm:prSet/>
      <dgm:spPr/>
      <dgm:t>
        <a:bodyPr/>
        <a:lstStyle/>
        <a:p>
          <a:endParaRPr lang="en-US"/>
        </a:p>
      </dgm:t>
    </dgm:pt>
    <dgm:pt modelId="{96240B5B-7C5E-984F-A500-1F690AE23E9B}" type="sibTrans" cxnId="{C0B3CC17-DF51-C247-8DB9-D0835C307B83}">
      <dgm:prSet/>
      <dgm:spPr/>
      <dgm:t>
        <a:bodyPr/>
        <a:lstStyle/>
        <a:p>
          <a:endParaRPr lang="en-US"/>
        </a:p>
      </dgm:t>
    </dgm:pt>
    <dgm:pt modelId="{312BE500-9A9A-D946-83E3-098FCB52C222}">
      <dgm:prSet phldrT="[Text]"/>
      <dgm:spPr/>
      <dgm:t>
        <a:bodyPr/>
        <a:lstStyle/>
        <a:p>
          <a:r>
            <a:rPr lang="en-US" dirty="0"/>
            <a:t>Sharvesh Patki</a:t>
          </a:r>
        </a:p>
      </dgm:t>
    </dgm:pt>
    <dgm:pt modelId="{81770669-A2BC-4A46-9830-D8B53949B224}" type="parTrans" cxnId="{439D3D78-616C-2746-9415-DFA6FDACB351}">
      <dgm:prSet/>
      <dgm:spPr/>
      <dgm:t>
        <a:bodyPr/>
        <a:lstStyle/>
        <a:p>
          <a:endParaRPr lang="en-US"/>
        </a:p>
      </dgm:t>
    </dgm:pt>
    <dgm:pt modelId="{FBA8253E-E372-2749-A599-CCF996707DDD}" type="sibTrans" cxnId="{439D3D78-616C-2746-9415-DFA6FDACB351}">
      <dgm:prSet/>
      <dgm:spPr/>
      <dgm:t>
        <a:bodyPr/>
        <a:lstStyle/>
        <a:p>
          <a:endParaRPr lang="en-US"/>
        </a:p>
      </dgm:t>
    </dgm:pt>
    <dgm:pt modelId="{03734915-E590-2C49-84E6-285279A4FB7C}">
      <dgm:prSet/>
      <dgm:spPr/>
      <dgm:t>
        <a:bodyPr/>
        <a:lstStyle/>
        <a:p>
          <a:r>
            <a:rPr lang="en-US" dirty="0"/>
            <a:t>Jatin Madan</a:t>
          </a:r>
        </a:p>
      </dgm:t>
    </dgm:pt>
    <dgm:pt modelId="{405D0531-DA8A-6C46-860F-C098DE5D7636}" type="parTrans" cxnId="{DCEBC034-762E-8F4A-83AC-710C9A9BEDC0}">
      <dgm:prSet/>
      <dgm:spPr/>
      <dgm:t>
        <a:bodyPr/>
        <a:lstStyle/>
        <a:p>
          <a:endParaRPr lang="en-US"/>
        </a:p>
      </dgm:t>
    </dgm:pt>
    <dgm:pt modelId="{484A039D-7A92-0246-80E9-CE76C0148C81}" type="sibTrans" cxnId="{DCEBC034-762E-8F4A-83AC-710C9A9BEDC0}">
      <dgm:prSet/>
      <dgm:spPr/>
      <dgm:t>
        <a:bodyPr/>
        <a:lstStyle/>
        <a:p>
          <a:endParaRPr lang="en-US"/>
        </a:p>
      </dgm:t>
    </dgm:pt>
    <dgm:pt modelId="{F9964F6E-929B-3641-9239-DAFCD96AC5DF}" type="pres">
      <dgm:prSet presAssocID="{A74831A6-1400-F748-A550-819A49DE72F2}" presName="Name0" presStyleCnt="0">
        <dgm:presLayoutVars>
          <dgm:chMax val="7"/>
          <dgm:chPref val="7"/>
          <dgm:dir/>
        </dgm:presLayoutVars>
      </dgm:prSet>
      <dgm:spPr/>
    </dgm:pt>
    <dgm:pt modelId="{14AE80B0-8600-584C-ACA0-0A8D1FF75D81}" type="pres">
      <dgm:prSet presAssocID="{A74831A6-1400-F748-A550-819A49DE72F2}" presName="Name1" presStyleCnt="0"/>
      <dgm:spPr/>
    </dgm:pt>
    <dgm:pt modelId="{2B966AFB-8EC3-D44F-88E3-B3D191B22365}" type="pres">
      <dgm:prSet presAssocID="{A74831A6-1400-F748-A550-819A49DE72F2}" presName="cycle" presStyleCnt="0"/>
      <dgm:spPr/>
    </dgm:pt>
    <dgm:pt modelId="{7278EC18-18A1-DA4A-9376-6573E02F5AEB}" type="pres">
      <dgm:prSet presAssocID="{A74831A6-1400-F748-A550-819A49DE72F2}" presName="srcNode" presStyleLbl="node1" presStyleIdx="0" presStyleCnt="4"/>
      <dgm:spPr/>
    </dgm:pt>
    <dgm:pt modelId="{8D7A10FC-E983-4149-B934-3886A016DD2D}" type="pres">
      <dgm:prSet presAssocID="{A74831A6-1400-F748-A550-819A49DE72F2}" presName="conn" presStyleLbl="parChTrans1D2" presStyleIdx="0" presStyleCnt="1"/>
      <dgm:spPr/>
    </dgm:pt>
    <dgm:pt modelId="{2548869C-E9B5-5E40-ABA0-032817728BBE}" type="pres">
      <dgm:prSet presAssocID="{A74831A6-1400-F748-A550-819A49DE72F2}" presName="extraNode" presStyleLbl="node1" presStyleIdx="0" presStyleCnt="4"/>
      <dgm:spPr/>
    </dgm:pt>
    <dgm:pt modelId="{82026833-69D5-2440-80EA-FC97E84738A1}" type="pres">
      <dgm:prSet presAssocID="{A74831A6-1400-F748-A550-819A49DE72F2}" presName="dstNode" presStyleLbl="node1" presStyleIdx="0" presStyleCnt="4"/>
      <dgm:spPr/>
    </dgm:pt>
    <dgm:pt modelId="{0BEB27E0-2C16-9844-BCD6-F5DECF6699C2}" type="pres">
      <dgm:prSet presAssocID="{4B2637DE-32EE-5B45-8391-CEA5A02062BD}" presName="text_1" presStyleLbl="node1" presStyleIdx="0" presStyleCnt="4">
        <dgm:presLayoutVars>
          <dgm:bulletEnabled val="1"/>
        </dgm:presLayoutVars>
      </dgm:prSet>
      <dgm:spPr/>
    </dgm:pt>
    <dgm:pt modelId="{82D2B30E-B58C-7743-8242-6C27898E876F}" type="pres">
      <dgm:prSet presAssocID="{4B2637DE-32EE-5B45-8391-CEA5A02062BD}" presName="accent_1" presStyleCnt="0"/>
      <dgm:spPr/>
    </dgm:pt>
    <dgm:pt modelId="{631B8BCD-69BE-B245-88F7-4B2D59972B30}" type="pres">
      <dgm:prSet presAssocID="{4B2637DE-32EE-5B45-8391-CEA5A02062BD}" presName="accentRepeatNode" presStyleLbl="solidFgAcc1" presStyleIdx="0" presStyleCnt="4"/>
      <dgm:spPr>
        <a:blipFill rotWithShape="0">
          <a:blip xmlns:r="http://schemas.openxmlformats.org/officeDocument/2006/relationships" r:embed="rId1"/>
          <a:stretch>
            <a:fillRect/>
          </a:stretch>
        </a:blipFill>
      </dgm:spPr>
    </dgm:pt>
    <dgm:pt modelId="{1FD2C4C6-B1F5-8941-B486-6B526F637977}" type="pres">
      <dgm:prSet presAssocID="{03734915-E590-2C49-84E6-285279A4FB7C}" presName="text_2" presStyleLbl="node1" presStyleIdx="1" presStyleCnt="4">
        <dgm:presLayoutVars>
          <dgm:bulletEnabled val="1"/>
        </dgm:presLayoutVars>
      </dgm:prSet>
      <dgm:spPr/>
    </dgm:pt>
    <dgm:pt modelId="{4308C2B8-A5C7-4547-A6DB-DC8BA5316379}" type="pres">
      <dgm:prSet presAssocID="{03734915-E590-2C49-84E6-285279A4FB7C}" presName="accent_2" presStyleCnt="0"/>
      <dgm:spPr/>
    </dgm:pt>
    <dgm:pt modelId="{AA18ECDB-6F08-B747-BEB4-9BFE03B360CE}" type="pres">
      <dgm:prSet presAssocID="{03734915-E590-2C49-84E6-285279A4FB7C}" presName="accentRepeatNode" presStyleLbl="solidFgAcc1" presStyleIdx="1" presStyleCnt="4"/>
      <dgm:spPr>
        <a:blipFill rotWithShape="0">
          <a:blip xmlns:r="http://schemas.openxmlformats.org/officeDocument/2006/relationships" r:embed="rId2"/>
          <a:stretch>
            <a:fillRect/>
          </a:stretch>
        </a:blipFill>
      </dgm:spPr>
    </dgm:pt>
    <dgm:pt modelId="{776AB931-F8E2-A54C-A25C-DD62AB355077}" type="pres">
      <dgm:prSet presAssocID="{8ACD9F52-405F-304C-A3E2-31AEA2B9CD4A}" presName="text_3" presStyleLbl="node1" presStyleIdx="2" presStyleCnt="4">
        <dgm:presLayoutVars>
          <dgm:bulletEnabled val="1"/>
        </dgm:presLayoutVars>
      </dgm:prSet>
      <dgm:spPr/>
    </dgm:pt>
    <dgm:pt modelId="{B298A3D1-03AE-534D-92E6-0C167009F10C}" type="pres">
      <dgm:prSet presAssocID="{8ACD9F52-405F-304C-A3E2-31AEA2B9CD4A}" presName="accent_3" presStyleCnt="0"/>
      <dgm:spPr/>
    </dgm:pt>
    <dgm:pt modelId="{BC817765-D1F3-6A48-A5EA-47A4BD5B5667}" type="pres">
      <dgm:prSet presAssocID="{8ACD9F52-405F-304C-A3E2-31AEA2B9CD4A}" presName="accentRepeatNode" presStyleLbl="solidFgAcc1" presStyleIdx="2" presStyleCnt="4"/>
      <dgm:spPr>
        <a:blipFill rotWithShape="0">
          <a:blip xmlns:r="http://schemas.openxmlformats.org/officeDocument/2006/relationships" r:embed="rId3"/>
          <a:stretch>
            <a:fillRect/>
          </a:stretch>
        </a:blipFill>
      </dgm:spPr>
    </dgm:pt>
    <dgm:pt modelId="{D2491F67-1DEC-1047-B6EB-B30E67A542FA}" type="pres">
      <dgm:prSet presAssocID="{312BE500-9A9A-D946-83E3-098FCB52C222}" presName="text_4" presStyleLbl="node1" presStyleIdx="3" presStyleCnt="4">
        <dgm:presLayoutVars>
          <dgm:bulletEnabled val="1"/>
        </dgm:presLayoutVars>
      </dgm:prSet>
      <dgm:spPr/>
    </dgm:pt>
    <dgm:pt modelId="{692AFBDD-223B-7E45-906F-A6D1BF811AA8}" type="pres">
      <dgm:prSet presAssocID="{312BE500-9A9A-D946-83E3-098FCB52C222}" presName="accent_4" presStyleCnt="0"/>
      <dgm:spPr/>
    </dgm:pt>
    <dgm:pt modelId="{FBE5933E-B8E5-5A49-ABAD-93DAD19788AD}" type="pres">
      <dgm:prSet presAssocID="{312BE500-9A9A-D946-83E3-098FCB52C222}" presName="accentRepeatNode" presStyleLbl="solidFgAcc1" presStyleIdx="3" presStyleCnt="4" custScaleY="100039" custLinFactNeighborX="186"/>
      <dgm:spPr>
        <a:blipFill dpi="0" rotWithShape="1">
          <a:blip xmlns:r="http://schemas.openxmlformats.org/officeDocument/2006/relationships" r:embed="rId4"/>
          <a:srcRect/>
          <a:stretch>
            <a:fillRect l="-1412" t="15" r="242" b="-1145"/>
          </a:stretch>
        </a:blipFill>
      </dgm:spPr>
    </dgm:pt>
  </dgm:ptLst>
  <dgm:cxnLst>
    <dgm:cxn modelId="{C0B3CC17-DF51-C247-8DB9-D0835C307B83}" srcId="{A74831A6-1400-F748-A550-819A49DE72F2}" destId="{8ACD9F52-405F-304C-A3E2-31AEA2B9CD4A}" srcOrd="2" destOrd="0" parTransId="{261C7002-B9B6-AE4B-942B-7E8F525555DE}" sibTransId="{96240B5B-7C5E-984F-A500-1F690AE23E9B}"/>
    <dgm:cxn modelId="{ACE7632B-890A-6045-917A-0D686874A11F}" type="presOf" srcId="{312BE500-9A9A-D946-83E3-098FCB52C222}" destId="{D2491F67-1DEC-1047-B6EB-B30E67A542FA}" srcOrd="0" destOrd="0" presId="urn:microsoft.com/office/officeart/2008/layout/VerticalCurvedList"/>
    <dgm:cxn modelId="{DCEBC034-762E-8F4A-83AC-710C9A9BEDC0}" srcId="{A74831A6-1400-F748-A550-819A49DE72F2}" destId="{03734915-E590-2C49-84E6-285279A4FB7C}" srcOrd="1" destOrd="0" parTransId="{405D0531-DA8A-6C46-860F-C098DE5D7636}" sibTransId="{484A039D-7A92-0246-80E9-CE76C0148C81}"/>
    <dgm:cxn modelId="{68AA6E38-3F24-B74E-AA58-3FED005CDAA5}" type="presOf" srcId="{56C8BCAA-6282-D642-9CB8-84F09FCE217F}" destId="{8D7A10FC-E983-4149-B934-3886A016DD2D}" srcOrd="0" destOrd="0" presId="urn:microsoft.com/office/officeart/2008/layout/VerticalCurvedList"/>
    <dgm:cxn modelId="{96C27F39-A653-3645-ABD6-DF4633970485}" type="presOf" srcId="{8ACD9F52-405F-304C-A3E2-31AEA2B9CD4A}" destId="{776AB931-F8E2-A54C-A25C-DD62AB355077}" srcOrd="0" destOrd="0" presId="urn:microsoft.com/office/officeart/2008/layout/VerticalCurvedList"/>
    <dgm:cxn modelId="{439D3D78-616C-2746-9415-DFA6FDACB351}" srcId="{A74831A6-1400-F748-A550-819A49DE72F2}" destId="{312BE500-9A9A-D946-83E3-098FCB52C222}" srcOrd="3" destOrd="0" parTransId="{81770669-A2BC-4A46-9830-D8B53949B224}" sibTransId="{FBA8253E-E372-2749-A599-CCF996707DDD}"/>
    <dgm:cxn modelId="{486C1E7E-BD4B-E04B-B257-33EFA134FE10}" type="presOf" srcId="{03734915-E590-2C49-84E6-285279A4FB7C}" destId="{1FD2C4C6-B1F5-8941-B486-6B526F637977}" srcOrd="0" destOrd="0" presId="urn:microsoft.com/office/officeart/2008/layout/VerticalCurvedList"/>
    <dgm:cxn modelId="{5F5BAEB2-FA1E-BB4B-8454-97D198F68EF2}" srcId="{A74831A6-1400-F748-A550-819A49DE72F2}" destId="{4B2637DE-32EE-5B45-8391-CEA5A02062BD}" srcOrd="0" destOrd="0" parTransId="{DF5EB275-7CB6-064A-9D79-71BD6899D1EA}" sibTransId="{56C8BCAA-6282-D642-9CB8-84F09FCE217F}"/>
    <dgm:cxn modelId="{E4931FB8-D130-3842-9ADF-7EA510DA35FB}" type="presOf" srcId="{4B2637DE-32EE-5B45-8391-CEA5A02062BD}" destId="{0BEB27E0-2C16-9844-BCD6-F5DECF6699C2}" srcOrd="0" destOrd="0" presId="urn:microsoft.com/office/officeart/2008/layout/VerticalCurvedList"/>
    <dgm:cxn modelId="{3DEB4DC8-311D-284B-B5B2-1C6451E75A99}" type="presOf" srcId="{A74831A6-1400-F748-A550-819A49DE72F2}" destId="{F9964F6E-929B-3641-9239-DAFCD96AC5DF}" srcOrd="0" destOrd="0" presId="urn:microsoft.com/office/officeart/2008/layout/VerticalCurvedList"/>
    <dgm:cxn modelId="{50D8D45E-BC7E-5243-B165-760B7B436206}" type="presParOf" srcId="{F9964F6E-929B-3641-9239-DAFCD96AC5DF}" destId="{14AE80B0-8600-584C-ACA0-0A8D1FF75D81}" srcOrd="0" destOrd="0" presId="urn:microsoft.com/office/officeart/2008/layout/VerticalCurvedList"/>
    <dgm:cxn modelId="{0B175DC5-F043-ED4E-8709-3816551799F0}" type="presParOf" srcId="{14AE80B0-8600-584C-ACA0-0A8D1FF75D81}" destId="{2B966AFB-8EC3-D44F-88E3-B3D191B22365}" srcOrd="0" destOrd="0" presId="urn:microsoft.com/office/officeart/2008/layout/VerticalCurvedList"/>
    <dgm:cxn modelId="{4A8ADB8E-5D09-EE4E-93DF-0C6CB678F828}" type="presParOf" srcId="{2B966AFB-8EC3-D44F-88E3-B3D191B22365}" destId="{7278EC18-18A1-DA4A-9376-6573E02F5AEB}" srcOrd="0" destOrd="0" presId="urn:microsoft.com/office/officeart/2008/layout/VerticalCurvedList"/>
    <dgm:cxn modelId="{37A3C59D-3BFB-5643-93B0-39EDC1D693A0}" type="presParOf" srcId="{2B966AFB-8EC3-D44F-88E3-B3D191B22365}" destId="{8D7A10FC-E983-4149-B934-3886A016DD2D}" srcOrd="1" destOrd="0" presId="urn:microsoft.com/office/officeart/2008/layout/VerticalCurvedList"/>
    <dgm:cxn modelId="{CBC43B8D-C437-114A-89D8-61B4291940BA}" type="presParOf" srcId="{2B966AFB-8EC3-D44F-88E3-B3D191B22365}" destId="{2548869C-E9B5-5E40-ABA0-032817728BBE}" srcOrd="2" destOrd="0" presId="urn:microsoft.com/office/officeart/2008/layout/VerticalCurvedList"/>
    <dgm:cxn modelId="{24F2C489-79EA-EE4B-BAB5-755A8A4DCA07}" type="presParOf" srcId="{2B966AFB-8EC3-D44F-88E3-B3D191B22365}" destId="{82026833-69D5-2440-80EA-FC97E84738A1}" srcOrd="3" destOrd="0" presId="urn:microsoft.com/office/officeart/2008/layout/VerticalCurvedList"/>
    <dgm:cxn modelId="{D86A634F-5DA7-6B49-B4DD-4C1A1B97EF83}" type="presParOf" srcId="{14AE80B0-8600-584C-ACA0-0A8D1FF75D81}" destId="{0BEB27E0-2C16-9844-BCD6-F5DECF6699C2}" srcOrd="1" destOrd="0" presId="urn:microsoft.com/office/officeart/2008/layout/VerticalCurvedList"/>
    <dgm:cxn modelId="{64C2D6F6-2172-5749-896F-F1AE4622510D}" type="presParOf" srcId="{14AE80B0-8600-584C-ACA0-0A8D1FF75D81}" destId="{82D2B30E-B58C-7743-8242-6C27898E876F}" srcOrd="2" destOrd="0" presId="urn:microsoft.com/office/officeart/2008/layout/VerticalCurvedList"/>
    <dgm:cxn modelId="{E6B9445F-1F57-B240-BB4F-1227DC5B3316}" type="presParOf" srcId="{82D2B30E-B58C-7743-8242-6C27898E876F}" destId="{631B8BCD-69BE-B245-88F7-4B2D59972B30}" srcOrd="0" destOrd="0" presId="urn:microsoft.com/office/officeart/2008/layout/VerticalCurvedList"/>
    <dgm:cxn modelId="{5AAFD3C5-099B-8C4D-A621-481987B4334D}" type="presParOf" srcId="{14AE80B0-8600-584C-ACA0-0A8D1FF75D81}" destId="{1FD2C4C6-B1F5-8941-B486-6B526F637977}" srcOrd="3" destOrd="0" presId="urn:microsoft.com/office/officeart/2008/layout/VerticalCurvedList"/>
    <dgm:cxn modelId="{21968D5D-EE02-EE4C-996F-C8CF5838A30B}" type="presParOf" srcId="{14AE80B0-8600-584C-ACA0-0A8D1FF75D81}" destId="{4308C2B8-A5C7-4547-A6DB-DC8BA5316379}" srcOrd="4" destOrd="0" presId="urn:microsoft.com/office/officeart/2008/layout/VerticalCurvedList"/>
    <dgm:cxn modelId="{F043078D-4FBD-4A4B-B5D6-A3E07073DF8B}" type="presParOf" srcId="{4308C2B8-A5C7-4547-A6DB-DC8BA5316379}" destId="{AA18ECDB-6F08-B747-BEB4-9BFE03B360CE}" srcOrd="0" destOrd="0" presId="urn:microsoft.com/office/officeart/2008/layout/VerticalCurvedList"/>
    <dgm:cxn modelId="{75997D82-684E-3940-915C-539A4100ECFD}" type="presParOf" srcId="{14AE80B0-8600-584C-ACA0-0A8D1FF75D81}" destId="{776AB931-F8E2-A54C-A25C-DD62AB355077}" srcOrd="5" destOrd="0" presId="urn:microsoft.com/office/officeart/2008/layout/VerticalCurvedList"/>
    <dgm:cxn modelId="{469DB408-6A8D-A84D-A7BA-7045EF19C886}" type="presParOf" srcId="{14AE80B0-8600-584C-ACA0-0A8D1FF75D81}" destId="{B298A3D1-03AE-534D-92E6-0C167009F10C}" srcOrd="6" destOrd="0" presId="urn:microsoft.com/office/officeart/2008/layout/VerticalCurvedList"/>
    <dgm:cxn modelId="{FC759520-C4DF-1E47-8FE0-DB3452FED5DE}" type="presParOf" srcId="{B298A3D1-03AE-534D-92E6-0C167009F10C}" destId="{BC817765-D1F3-6A48-A5EA-47A4BD5B5667}" srcOrd="0" destOrd="0" presId="urn:microsoft.com/office/officeart/2008/layout/VerticalCurvedList"/>
    <dgm:cxn modelId="{961B504F-5E73-5643-887E-843BF642BE91}" type="presParOf" srcId="{14AE80B0-8600-584C-ACA0-0A8D1FF75D81}" destId="{D2491F67-1DEC-1047-B6EB-B30E67A542FA}" srcOrd="7" destOrd="0" presId="urn:microsoft.com/office/officeart/2008/layout/VerticalCurvedList"/>
    <dgm:cxn modelId="{F0B44B8C-59B1-B94B-A622-F23D9FA4138D}" type="presParOf" srcId="{14AE80B0-8600-584C-ACA0-0A8D1FF75D81}" destId="{692AFBDD-223B-7E45-906F-A6D1BF811AA8}" srcOrd="8" destOrd="0" presId="urn:microsoft.com/office/officeart/2008/layout/VerticalCurvedList"/>
    <dgm:cxn modelId="{582C70B8-F990-7642-811D-D9C1B2C62211}" type="presParOf" srcId="{692AFBDD-223B-7E45-906F-A6D1BF811AA8}" destId="{FBE5933E-B8E5-5A49-ABAD-93DAD19788A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A10FC-E983-4149-B934-3886A016DD2D}">
      <dsp:nvSpPr>
        <dsp:cNvPr id="0" name=""/>
        <dsp:cNvSpPr/>
      </dsp:nvSpPr>
      <dsp:spPr>
        <a:xfrm>
          <a:off x="-6126981" y="-937410"/>
          <a:ext cx="7293488" cy="7293488"/>
        </a:xfrm>
        <a:prstGeom prst="blockArc">
          <a:avLst>
            <a:gd name="adj1" fmla="val 18900000"/>
            <a:gd name="adj2" fmla="val 2700000"/>
            <a:gd name="adj3" fmla="val 296"/>
          </a:avLst>
        </a:pr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EB27E0-2C16-9844-BCD6-F5DECF6699C2}">
      <dsp:nvSpPr>
        <dsp:cNvPr id="0" name=""/>
        <dsp:cNvSpPr/>
      </dsp:nvSpPr>
      <dsp:spPr>
        <a:xfrm>
          <a:off x="610504" y="416587"/>
          <a:ext cx="7440913" cy="83360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t>Vaishnavi Sunil Desai</a:t>
          </a:r>
        </a:p>
      </dsp:txBody>
      <dsp:txXfrm>
        <a:off x="610504" y="416587"/>
        <a:ext cx="7440913" cy="833607"/>
      </dsp:txXfrm>
    </dsp:sp>
    <dsp:sp modelId="{631B8BCD-69BE-B245-88F7-4B2D59972B30}">
      <dsp:nvSpPr>
        <dsp:cNvPr id="0" name=""/>
        <dsp:cNvSpPr/>
      </dsp:nvSpPr>
      <dsp:spPr>
        <a:xfrm>
          <a:off x="89500" y="312386"/>
          <a:ext cx="1042009" cy="1042009"/>
        </a:xfrm>
        <a:prstGeom prst="ellipse">
          <a:avLst/>
        </a:prstGeom>
        <a:blipFill rotWithShape="0">
          <a:blip xmlns:r="http://schemas.openxmlformats.org/officeDocument/2006/relationships" r:embed="rId1"/>
          <a:stretch>
            <a:fillRect/>
          </a:stretch>
        </a:blip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D2C4C6-B1F5-8941-B486-6B526F637977}">
      <dsp:nvSpPr>
        <dsp:cNvPr id="0" name=""/>
        <dsp:cNvSpPr/>
      </dsp:nvSpPr>
      <dsp:spPr>
        <a:xfrm>
          <a:off x="1088431" y="1667215"/>
          <a:ext cx="6962986" cy="833607"/>
        </a:xfrm>
        <a:prstGeom prst="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t>Jatin Madan</a:t>
          </a:r>
        </a:p>
      </dsp:txBody>
      <dsp:txXfrm>
        <a:off x="1088431" y="1667215"/>
        <a:ext cx="6962986" cy="833607"/>
      </dsp:txXfrm>
    </dsp:sp>
    <dsp:sp modelId="{AA18ECDB-6F08-B747-BEB4-9BFE03B360CE}">
      <dsp:nvSpPr>
        <dsp:cNvPr id="0" name=""/>
        <dsp:cNvSpPr/>
      </dsp:nvSpPr>
      <dsp:spPr>
        <a:xfrm>
          <a:off x="567426" y="1563014"/>
          <a:ext cx="1042009" cy="1042009"/>
        </a:xfrm>
        <a:prstGeom prst="ellipse">
          <a:avLst/>
        </a:prstGeom>
        <a:blipFill rotWithShape="0">
          <a:blip xmlns:r="http://schemas.openxmlformats.org/officeDocument/2006/relationships" r:embed="rId2"/>
          <a:stretch>
            <a:fillRect/>
          </a:stretch>
        </a:blip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6AB931-F8E2-A54C-A25C-DD62AB355077}">
      <dsp:nvSpPr>
        <dsp:cNvPr id="0" name=""/>
        <dsp:cNvSpPr/>
      </dsp:nvSpPr>
      <dsp:spPr>
        <a:xfrm>
          <a:off x="1088431" y="2917843"/>
          <a:ext cx="6962986" cy="833607"/>
        </a:xfrm>
        <a:prstGeom prst="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t>Isha Ghiria</a:t>
          </a:r>
        </a:p>
      </dsp:txBody>
      <dsp:txXfrm>
        <a:off x="1088431" y="2917843"/>
        <a:ext cx="6962986" cy="833607"/>
      </dsp:txXfrm>
    </dsp:sp>
    <dsp:sp modelId="{BC817765-D1F3-6A48-A5EA-47A4BD5B5667}">
      <dsp:nvSpPr>
        <dsp:cNvPr id="0" name=""/>
        <dsp:cNvSpPr/>
      </dsp:nvSpPr>
      <dsp:spPr>
        <a:xfrm>
          <a:off x="567426" y="2813642"/>
          <a:ext cx="1042009" cy="1042009"/>
        </a:xfrm>
        <a:prstGeom prst="ellipse">
          <a:avLst/>
        </a:prstGeom>
        <a:blipFill rotWithShape="0">
          <a:blip xmlns:r="http://schemas.openxmlformats.org/officeDocument/2006/relationships" r:embed="rId3"/>
          <a:stretch>
            <a:fillRect/>
          </a:stretch>
        </a:blipFill>
        <a:ln w="19050" cap="flat" cmpd="sng" algn="ctr">
          <a:solidFill>
            <a:schemeClr val="accent2">
              <a:hueOff val="4295742"/>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491F67-1DEC-1047-B6EB-B30E67A542FA}">
      <dsp:nvSpPr>
        <dsp:cNvPr id="0" name=""/>
        <dsp:cNvSpPr/>
      </dsp:nvSpPr>
      <dsp:spPr>
        <a:xfrm>
          <a:off x="610504" y="4168472"/>
          <a:ext cx="7440913" cy="833607"/>
        </a:xfrm>
        <a:prstGeom prst="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t>Sharvesh Patki</a:t>
          </a:r>
        </a:p>
      </dsp:txBody>
      <dsp:txXfrm>
        <a:off x="610504" y="4168472"/>
        <a:ext cx="7440913" cy="833607"/>
      </dsp:txXfrm>
    </dsp:sp>
    <dsp:sp modelId="{FBE5933E-B8E5-5A49-ABAD-93DAD19788AD}">
      <dsp:nvSpPr>
        <dsp:cNvPr id="0" name=""/>
        <dsp:cNvSpPr/>
      </dsp:nvSpPr>
      <dsp:spPr>
        <a:xfrm>
          <a:off x="91438" y="4064067"/>
          <a:ext cx="1042009" cy="1042416"/>
        </a:xfrm>
        <a:prstGeom prst="ellipse">
          <a:avLst/>
        </a:prstGeom>
        <a:blipFill dpi="0" rotWithShape="1">
          <a:blip xmlns:r="http://schemas.openxmlformats.org/officeDocument/2006/relationships" r:embed="rId4"/>
          <a:srcRect/>
          <a:stretch>
            <a:fillRect l="-1412" t="15" r="242" b="-1145"/>
          </a:stretch>
        </a:blip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F1D04-7339-C447-9F06-4E516A9314F0}" type="datetimeFigureOut">
              <a:rPr lang="en-US" smtClean="0"/>
              <a:t>5/9/24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0B16-8F7D-A942-9FB4-8FE03F5A4E76}" type="slidenum">
              <a:rPr lang="en-US" smtClean="0"/>
              <a:t>‹#›</a:t>
            </a:fld>
            <a:endParaRPr lang="en-US"/>
          </a:p>
        </p:txBody>
      </p:sp>
    </p:spTree>
    <p:extLst>
      <p:ext uri="{BB962C8B-B14F-4D97-AF65-F5344CB8AC3E}">
        <p14:creationId xmlns:p14="http://schemas.microsoft.com/office/powerpoint/2010/main" val="2022895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walking through your campus on a bustling Monday morning, birds chirping, students chatting, and the sun shining. Everything seems normal, until suddenly, a loud noise echoes through the air. Is it construction? Or something more sinister?</a:t>
            </a:r>
          </a:p>
          <a:p>
            <a:r>
              <a:rPr lang="en-US" dirty="0"/>
              <a:t>This scenario illustrates one of the key issues with campus safety: inadequate real-time response. Existing systems often suffer from delays in detecting and responding to emergencies. It's like having a security guard who takes a nap when they should be vigilant. These delays can increase the risk to everyone on campus, as help might not arrive in time to prevent harm.</a:t>
            </a:r>
          </a:p>
          <a:p>
            <a:r>
              <a:rPr lang="en-US" dirty="0"/>
              <a:t>Now, picture this: You're in the middle of a lecture when suddenly, there's a commotion outside the classroom. Is it just a loud group of students or something more serious, like an active shooter? Unfortunately, many current safety systems are like one-trick ponies. They're only programmed to detect specific threats, like unauthorized entry, but they lack the ability to identify other types of emergencies, such as shootings.</a:t>
            </a:r>
          </a:p>
          <a:p>
            <a:r>
              <a:rPr lang="en-US" dirty="0"/>
              <a:t>Let's say an emergency does occur, and the campus needs to be evacuated. You receive an alert on your phone instructing you to evacuate, but it's vague and doesn't provide clear guidance on the safest exit routes. It's chaos. People are running in all directions, trying to find a way out, but they're confused and disoriented. Without clear and dynamic instructions, evacuations can quickly turn into a dangerous mess, with bottlenecks forming and increasing the risk to everyone involved.</a:t>
            </a:r>
          </a:p>
          <a:p>
            <a:r>
              <a:rPr lang="en-US" dirty="0"/>
              <a:t>Lastly, think about how your campus is constantly evolving. New buildings are constructed, populations grow, and technology advances. But unfortunately, many safety systems aren't designed to keep up with these changes. They're rigid and inflexible, like trying to fit a square peg into a round hole. As a result, they quickly become outdated and less effective at keeping the campus safe.</a:t>
            </a:r>
          </a:p>
          <a:p>
            <a:r>
              <a:rPr lang="en-US" dirty="0"/>
              <a:t>In essence, campus safety isn't just about having the right systems in place; it's about ensuring those systems can adapt and respond effectively to any situation that arises.</a:t>
            </a:r>
          </a:p>
        </p:txBody>
      </p:sp>
      <p:sp>
        <p:nvSpPr>
          <p:cNvPr id="4" name="Slide Number Placeholder 3"/>
          <p:cNvSpPr>
            <a:spLocks noGrp="1"/>
          </p:cNvSpPr>
          <p:nvPr>
            <p:ph type="sldNum" sz="quarter" idx="5"/>
          </p:nvPr>
        </p:nvSpPr>
        <p:spPr/>
        <p:txBody>
          <a:bodyPr/>
          <a:lstStyle/>
          <a:p>
            <a:fld id="{C5810B16-8F7D-A942-9FB4-8FE03F5A4E76}" type="slidenum">
              <a:rPr lang="en-US" smtClean="0"/>
              <a:t>3</a:t>
            </a:fld>
            <a:endParaRPr lang="en-US"/>
          </a:p>
        </p:txBody>
      </p:sp>
    </p:spTree>
    <p:extLst>
      <p:ext uri="{BB962C8B-B14F-4D97-AF65-F5344CB8AC3E}">
        <p14:creationId xmlns:p14="http://schemas.microsoft.com/office/powerpoint/2010/main" val="387098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4</a:t>
            </a:fld>
            <a:endParaRPr lang="en-US" dirty="0"/>
          </a:p>
        </p:txBody>
      </p:sp>
    </p:spTree>
    <p:extLst>
      <p:ext uri="{BB962C8B-B14F-4D97-AF65-F5344CB8AC3E}">
        <p14:creationId xmlns:p14="http://schemas.microsoft.com/office/powerpoint/2010/main" val="97156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ERA provides a modular approach to campus security, as it works with 6 modules designed to be developed and scaled independently.</a:t>
            </a:r>
          </a:p>
          <a:p>
            <a:endParaRPr lang="en-US" dirty="0"/>
          </a:p>
          <a:p>
            <a:r>
              <a:rPr lang="en-US" dirty="0"/>
              <a:t>Our primary module is the User </a:t>
            </a:r>
            <a:r>
              <a:rPr lang="en-US"/>
              <a:t>Input Interface</a:t>
            </a:r>
            <a:endParaRPr lang="en-US" dirty="0"/>
          </a:p>
        </p:txBody>
      </p:sp>
      <p:sp>
        <p:nvSpPr>
          <p:cNvPr id="4" name="Slide Number Placeholder 3"/>
          <p:cNvSpPr>
            <a:spLocks noGrp="1"/>
          </p:cNvSpPr>
          <p:nvPr>
            <p:ph type="sldNum" sz="quarter" idx="5"/>
          </p:nvPr>
        </p:nvSpPr>
        <p:spPr/>
        <p:txBody>
          <a:bodyPr/>
          <a:lstStyle/>
          <a:p>
            <a:fld id="{C5810B16-8F7D-A942-9FB4-8FE03F5A4E76}" type="slidenum">
              <a:rPr lang="en-US" smtClean="0"/>
              <a:t>5</a:t>
            </a:fld>
            <a:endParaRPr lang="en-US"/>
          </a:p>
        </p:txBody>
      </p:sp>
    </p:spTree>
    <p:extLst>
      <p:ext uri="{BB962C8B-B14F-4D97-AF65-F5344CB8AC3E}">
        <p14:creationId xmlns:p14="http://schemas.microsoft.com/office/powerpoint/2010/main" val="308717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6</a:t>
            </a:fld>
            <a:endParaRPr lang="en-US" dirty="0"/>
          </a:p>
        </p:txBody>
      </p:sp>
    </p:spTree>
    <p:extLst>
      <p:ext uri="{BB962C8B-B14F-4D97-AF65-F5344CB8AC3E}">
        <p14:creationId xmlns:p14="http://schemas.microsoft.com/office/powerpoint/2010/main" val="133315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3BC86A14-442D-4ED5-BE84-552D86A6DD1F}" type="slidenum">
              <a:rPr lang="en-US" smtClean="0"/>
              <a:t>7</a:t>
            </a:fld>
            <a:endParaRPr lang="en-US" dirty="0"/>
          </a:p>
        </p:txBody>
      </p:sp>
    </p:spTree>
    <p:extLst>
      <p:ext uri="{BB962C8B-B14F-4D97-AF65-F5344CB8AC3E}">
        <p14:creationId xmlns:p14="http://schemas.microsoft.com/office/powerpoint/2010/main" val="3709549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CEA8-FC42-4B2E-7F6C-6C74621AD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670DEA-18A6-1F93-300A-A5DD52FF1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0345D-44CA-DB77-BC15-4B4DD8520531}"/>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5" name="Footer Placeholder 4">
            <a:extLst>
              <a:ext uri="{FF2B5EF4-FFF2-40B4-BE49-F238E27FC236}">
                <a16:creationId xmlns:a16="http://schemas.microsoft.com/office/drawing/2014/main" id="{6CDA758B-7E9C-917E-2140-1C17565C3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20319-EE02-8874-2C81-E7DBBAED7317}"/>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111563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4DB2-85AD-10C2-20AD-30B7C338B6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EAD11-6C15-6DAF-61C2-6915926BC0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1A1AE-E6D0-12FD-BB48-AC7FF8776ED8}"/>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5" name="Footer Placeholder 4">
            <a:extLst>
              <a:ext uri="{FF2B5EF4-FFF2-40B4-BE49-F238E27FC236}">
                <a16:creationId xmlns:a16="http://schemas.microsoft.com/office/drawing/2014/main" id="{B0CD6CD3-7380-6E02-9C46-9D572BB56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0516F-D250-9667-61C3-FA94B340A103}"/>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99446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4A690-7072-84D3-3E6B-D5A63312B2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5A9ACB-0B7C-BC89-9C70-C3EA908E52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41BA8-F2B9-18C0-355E-80800B173A60}"/>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5" name="Footer Placeholder 4">
            <a:extLst>
              <a:ext uri="{FF2B5EF4-FFF2-40B4-BE49-F238E27FC236}">
                <a16:creationId xmlns:a16="http://schemas.microsoft.com/office/drawing/2014/main" id="{162FA515-7AD4-1784-3F55-1B632C19D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CC3BA-B888-5BC4-C418-04E05A877A35}"/>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3038931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6369637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555" imgH="554" progId="TCLayout.ActiveDocument.1">
                  <p:embed/>
                </p:oleObj>
              </mc:Choice>
              <mc:Fallback>
                <p:oleObj name="think-cell Slide" r:id="rId3" imgW="555" imgH="554" progId="TCLayout.ActiveDocument.1">
                  <p:embed/>
                  <p:pic>
                    <p:nvPicPr>
                      <p:cNvPr id="2" name="Object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8" name="Text Placeholder 7"/>
          <p:cNvSpPr>
            <a:spLocks noGrp="1"/>
          </p:cNvSpPr>
          <p:nvPr>
            <p:ph type="body" sz="quarter" idx="13"/>
          </p:nvPr>
        </p:nvSpPr>
        <p:spPr>
          <a:xfrm>
            <a:off x="571500" y="1629513"/>
            <a:ext cx="11048999" cy="4590000"/>
          </a:xfrm>
        </p:spPr>
        <p:txBody>
          <a:bodyPr/>
          <a:lstStyle>
            <a:lvl2pPr>
              <a:buClr>
                <a:srgbClr val="5C9A1B"/>
              </a:buClr>
              <a:buFont typeface="Wingdings" pitchFamily="2" charset="2"/>
              <a:buChar char=""/>
              <a:defRPr/>
            </a:lvl2pPr>
            <a:lvl3pPr>
              <a:buClr>
                <a:srgbClr val="000000"/>
              </a:buClr>
              <a:defRPr/>
            </a:lvl3pPr>
            <a:lvl4pPr>
              <a:buClr>
                <a:srgbClr val="000000"/>
              </a:buClr>
              <a:defRPr/>
            </a:lvl4pPr>
            <a:lvl5pPr>
              <a:buClr>
                <a:srgbClr val="000000"/>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6"/>
          <p:cNvSpPr>
            <a:spLocks noGrp="1"/>
          </p:cNvSpPr>
          <p:nvPr>
            <p:ph type="title"/>
          </p:nvPr>
        </p:nvSpPr>
        <p:spPr>
          <a:xfrm>
            <a:off x="571500" y="232661"/>
            <a:ext cx="11049000" cy="830997"/>
          </a:xfrm>
          <a:prstGeom prst="rect">
            <a:avLst/>
          </a:prstGeom>
        </p:spPr>
        <p:txBody>
          <a:bodyPr anchor="t"/>
          <a:lstStyle>
            <a:lvl1pPr>
              <a:defRPr>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414328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C5B5-C04B-A3ED-87C1-77B25BB2E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C46B01-2953-5A79-7E99-93BA4CC8A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74079-7B22-4CCD-8918-B7F383348DFD}"/>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5" name="Footer Placeholder 4">
            <a:extLst>
              <a:ext uri="{FF2B5EF4-FFF2-40B4-BE49-F238E27FC236}">
                <a16:creationId xmlns:a16="http://schemas.microsoft.com/office/drawing/2014/main" id="{7BF44A1D-936D-87A6-CE4D-78DC63F71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AC945-F55A-B827-D3D0-1EDCB738DB71}"/>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2073500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23FF-D548-D68F-2C14-1E346B555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61F19-E6BE-8BC7-F523-D8FC71B60B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685D0D-069F-D4C5-20F7-D2EA925AF501}"/>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5" name="Footer Placeholder 4">
            <a:extLst>
              <a:ext uri="{FF2B5EF4-FFF2-40B4-BE49-F238E27FC236}">
                <a16:creationId xmlns:a16="http://schemas.microsoft.com/office/drawing/2014/main" id="{12F6945C-7E52-A824-D49E-715A8D97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C1A3F-A301-29F6-5891-F6297DC4594C}"/>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344914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B4D1-4914-896B-F06B-172466027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EB380-6B70-816D-DEE0-D880376CF9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BD9926-ADC4-3E70-8333-159114F3AC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6CF1B6-62A0-6093-AF45-D7D263DC499B}"/>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6" name="Footer Placeholder 5">
            <a:extLst>
              <a:ext uri="{FF2B5EF4-FFF2-40B4-BE49-F238E27FC236}">
                <a16:creationId xmlns:a16="http://schemas.microsoft.com/office/drawing/2014/main" id="{D8E9ED90-B961-75B5-B429-004DECCB6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C2E74D-CB82-EFED-0E48-3EDF008BF979}"/>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70739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5EE5-B609-4F8C-9854-ADAA505FC0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42DB2-3F46-DE2A-E23F-AFD92859E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A7F74C-0C7E-F322-2A71-8196C605D3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F12798-37CB-651A-87D8-454EF7F91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D1E43D-A1D0-24B5-8914-62CC86E6EA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8BCBE-31F8-DC74-476A-C8E7FC2074F7}"/>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8" name="Footer Placeholder 7">
            <a:extLst>
              <a:ext uri="{FF2B5EF4-FFF2-40B4-BE49-F238E27FC236}">
                <a16:creationId xmlns:a16="http://schemas.microsoft.com/office/drawing/2014/main" id="{36D6AADC-6E93-4ECF-8846-2FF7EDA05B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848AB4-82C6-BAEA-E631-C65DF77645E5}"/>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4199082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990A-74B4-97A2-DB7D-18A58FE672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C45C9F-651A-6F9F-3E6B-CCBE781089A0}"/>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4" name="Footer Placeholder 3">
            <a:extLst>
              <a:ext uri="{FF2B5EF4-FFF2-40B4-BE49-F238E27FC236}">
                <a16:creationId xmlns:a16="http://schemas.microsoft.com/office/drawing/2014/main" id="{7A2A5578-036D-F079-BE5D-100E1339C3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A141FC-89D7-1A6B-DB73-D0EA8BEA1E03}"/>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364602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4CF3DD-288B-708E-5B71-A357A26FE224}"/>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3" name="Footer Placeholder 2">
            <a:extLst>
              <a:ext uri="{FF2B5EF4-FFF2-40B4-BE49-F238E27FC236}">
                <a16:creationId xmlns:a16="http://schemas.microsoft.com/office/drawing/2014/main" id="{CD214DE5-712E-82B2-74A9-A204508006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BC70DA-AF8E-0B0D-7A6B-59BF0EE29C74}"/>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64839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76AC-1916-81C4-EE46-CA23518A5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FF32CC-EBCB-4296-F5B1-04C650D3F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A737D2-5A3A-F113-8827-D808D68ED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605A9-6034-ED78-10B9-70C85D4BECE9}"/>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6" name="Footer Placeholder 5">
            <a:extLst>
              <a:ext uri="{FF2B5EF4-FFF2-40B4-BE49-F238E27FC236}">
                <a16:creationId xmlns:a16="http://schemas.microsoft.com/office/drawing/2014/main" id="{4731265A-ECCE-019B-A4D3-5889D6857B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F5352-FAF3-373F-FA04-02E698E9D55B}"/>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332838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7E3E-D453-B57E-22A9-DE766946DD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62C9A9-5D60-1203-6F8C-067EC99D5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F1C1CA-17F6-7DE8-B4E3-FA3860236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9D816-C2A6-1AAA-5509-AA7521D8339D}"/>
              </a:ext>
            </a:extLst>
          </p:cNvPr>
          <p:cNvSpPr>
            <a:spLocks noGrp="1"/>
          </p:cNvSpPr>
          <p:nvPr>
            <p:ph type="dt" sz="half" idx="10"/>
          </p:nvPr>
        </p:nvSpPr>
        <p:spPr/>
        <p:txBody>
          <a:bodyPr/>
          <a:lstStyle/>
          <a:p>
            <a:fld id="{7564E3BB-230F-204D-ADDC-A9BDD4108F7C}" type="datetimeFigureOut">
              <a:rPr lang="en-US" smtClean="0"/>
              <a:t>5/9/24</a:t>
            </a:fld>
            <a:endParaRPr lang="en-US"/>
          </a:p>
        </p:txBody>
      </p:sp>
      <p:sp>
        <p:nvSpPr>
          <p:cNvPr id="6" name="Footer Placeholder 5">
            <a:extLst>
              <a:ext uri="{FF2B5EF4-FFF2-40B4-BE49-F238E27FC236}">
                <a16:creationId xmlns:a16="http://schemas.microsoft.com/office/drawing/2014/main" id="{5108B40C-6460-7F9C-2311-D2C0316BF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0BBB8-DAA7-6E09-D56E-D802FDA860B4}"/>
              </a:ext>
            </a:extLst>
          </p:cNvPr>
          <p:cNvSpPr>
            <a:spLocks noGrp="1"/>
          </p:cNvSpPr>
          <p:nvPr>
            <p:ph type="sldNum" sz="quarter" idx="12"/>
          </p:nvPr>
        </p:nvSpPr>
        <p:spPr/>
        <p:txBody>
          <a:bodyPr/>
          <a:lstStyle/>
          <a:p>
            <a:fld id="{A14449E2-BE5A-704F-ACE8-03FCEBA2BE75}" type="slidenum">
              <a:rPr lang="en-US" smtClean="0"/>
              <a:t>‹#›</a:t>
            </a:fld>
            <a:endParaRPr lang="en-US"/>
          </a:p>
        </p:txBody>
      </p:sp>
    </p:spTree>
    <p:extLst>
      <p:ext uri="{BB962C8B-B14F-4D97-AF65-F5344CB8AC3E}">
        <p14:creationId xmlns:p14="http://schemas.microsoft.com/office/powerpoint/2010/main" val="116800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CAF28-A4EA-8E68-F43C-0CC5403BB2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3B9139-936C-D500-AC78-F4E592893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1F2BA-91B8-E6D7-0ED8-80FDCD0B2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64E3BB-230F-204D-ADDC-A9BDD4108F7C}" type="datetimeFigureOut">
              <a:rPr lang="en-US" smtClean="0"/>
              <a:t>5/9/24</a:t>
            </a:fld>
            <a:endParaRPr lang="en-US"/>
          </a:p>
        </p:txBody>
      </p:sp>
      <p:sp>
        <p:nvSpPr>
          <p:cNvPr id="5" name="Footer Placeholder 4">
            <a:extLst>
              <a:ext uri="{FF2B5EF4-FFF2-40B4-BE49-F238E27FC236}">
                <a16:creationId xmlns:a16="http://schemas.microsoft.com/office/drawing/2014/main" id="{096B1FB4-0415-5FF6-4547-341372F8FF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540EE8-0E8C-E775-62B8-247B5F3E2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4449E2-BE5A-704F-ACE8-03FCEBA2BE75}" type="slidenum">
              <a:rPr lang="en-US" smtClean="0"/>
              <a:t>‹#›</a:t>
            </a:fld>
            <a:endParaRPr lang="en-US"/>
          </a:p>
        </p:txBody>
      </p:sp>
    </p:spTree>
    <p:extLst>
      <p:ext uri="{BB962C8B-B14F-4D97-AF65-F5344CB8AC3E}">
        <p14:creationId xmlns:p14="http://schemas.microsoft.com/office/powerpoint/2010/main" val="181650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7B39F22F-BE22-63A1-CE58-BCC8931375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C342547-35E3-1124-B0C3-E73AC83972FB}"/>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accent2"/>
                </a:solidFill>
                <a:latin typeface="+mj-lt"/>
                <a:ea typeface="+mj-ea"/>
                <a:cs typeface="+mj-cs"/>
              </a:defRPr>
            </a:lvl1pPr>
          </a:lstStyle>
          <a:p>
            <a:r>
              <a:rPr lang="en-US" sz="5600">
                <a:solidFill>
                  <a:schemeClr val="tx1"/>
                </a:solidFill>
              </a:rPr>
              <a:t>ERA: Emergency Response Assist</a:t>
            </a:r>
            <a:endParaRPr lang="en-US" sz="5600" i="1">
              <a:solidFill>
                <a:schemeClr val="tx1"/>
              </a:solidFill>
            </a:endParaRPr>
          </a:p>
        </p:txBody>
      </p:sp>
      <p:sp>
        <p:nvSpPr>
          <p:cNvPr id="8" name="Subtitle 2">
            <a:extLst>
              <a:ext uri="{FF2B5EF4-FFF2-40B4-BE49-F238E27FC236}">
                <a16:creationId xmlns:a16="http://schemas.microsoft.com/office/drawing/2014/main" id="{0D8B3C9F-DF81-2E9A-3730-9D2DE0F14277}"/>
              </a:ext>
            </a:extLst>
          </p:cNvPr>
          <p:cNvSpPr txBox="1">
            <a:spLocks/>
          </p:cNvSpPr>
          <p:nvPr/>
        </p:nvSpPr>
        <p:spPr>
          <a:xfrm>
            <a:off x="638882" y="4631161"/>
            <a:ext cx="3571810" cy="15593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500"/>
              </a:spcAft>
            </a:pPr>
            <a:r>
              <a:rPr lang="en-US" sz="2000" b="1" dirty="0"/>
              <a:t>Weekly Status Report</a:t>
            </a:r>
          </a:p>
          <a:p>
            <a:pPr>
              <a:spcAft>
                <a:spcPts val="500"/>
              </a:spcAft>
            </a:pPr>
            <a:r>
              <a:rPr lang="en-US" sz="2000" b="1" dirty="0"/>
              <a:t>Jatin Madan; Sharvesh Patki; </a:t>
            </a:r>
            <a:br>
              <a:rPr lang="en-US" sz="2000" b="1" dirty="0"/>
            </a:br>
            <a:r>
              <a:rPr lang="en-US" sz="2000" b="1" dirty="0"/>
              <a:t>Isha Ghiria; Vaishnavi Desai</a:t>
            </a:r>
          </a:p>
          <a:p>
            <a:pPr>
              <a:spcAft>
                <a:spcPts val="500"/>
              </a:spcAft>
            </a:pPr>
            <a:r>
              <a:rPr lang="en-US" sz="2000" b="1" dirty="0"/>
              <a:t>May 9, 2024</a:t>
            </a:r>
            <a:endParaRPr lang="en-US" sz="2000" dirty="0"/>
          </a:p>
        </p:txBody>
      </p:sp>
      <p:sp>
        <p:nvSpPr>
          <p:cNvPr id="9" name="sketch line">
            <a:extLst>
              <a:ext uri="{FF2B5EF4-FFF2-40B4-BE49-F238E27FC236}">
                <a16:creationId xmlns:a16="http://schemas.microsoft.com/office/drawing/2014/main" id="{9DCEBD62-B683-D770-8E95-701ECADC5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holding a book&#10;&#10;Description automatically generated">
            <a:extLst>
              <a:ext uri="{FF2B5EF4-FFF2-40B4-BE49-F238E27FC236}">
                <a16:creationId xmlns:a16="http://schemas.microsoft.com/office/drawing/2014/main" id="{DD638046-67F7-86BD-BCB2-D7A149FBF091}"/>
              </a:ext>
            </a:extLst>
          </p:cNvPr>
          <p:cNvPicPr>
            <a:picLocks noChangeAspect="1"/>
          </p:cNvPicPr>
          <p:nvPr/>
        </p:nvPicPr>
        <p:blipFill rotWithShape="1">
          <a:blip r:embed="rId2"/>
          <a:srcRect l="29852" r="13918" b="-2"/>
          <a:stretch/>
        </p:blipFill>
        <p:spPr>
          <a:xfrm>
            <a:off x="5487441" y="640080"/>
            <a:ext cx="5548325" cy="5550408"/>
          </a:xfrm>
          <a:prstGeom prst="rect">
            <a:avLst/>
          </a:prstGeom>
          <a:blipFill dpi="0" rotWithShape="1">
            <a:blip r:embed="rId3"/>
            <a:srcRect/>
            <a:stretch>
              <a:fillRect/>
            </a:stretch>
          </a:blipFill>
        </p:spPr>
      </p:pic>
    </p:spTree>
    <p:extLst>
      <p:ext uri="{BB962C8B-B14F-4D97-AF65-F5344CB8AC3E}">
        <p14:creationId xmlns:p14="http://schemas.microsoft.com/office/powerpoint/2010/main" val="370717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2300">
                <a:solidFill>
                  <a:schemeClr val="tx1"/>
                </a:solidFill>
              </a:rPr>
              <a:t>ERA: Gunshot Detection model Accuracy</a:t>
            </a:r>
            <a:br>
              <a:rPr lang="en-US" sz="2300">
                <a:solidFill>
                  <a:schemeClr val="tx1"/>
                </a:solidFill>
              </a:rPr>
            </a:br>
            <a:r>
              <a:rPr lang="en-US" sz="2300">
                <a:solidFill>
                  <a:schemeClr val="tx1"/>
                </a:solidFill>
              </a:rPr>
              <a:t>and</a:t>
            </a:r>
            <a:br>
              <a:rPr lang="en-US" sz="2300">
                <a:solidFill>
                  <a:schemeClr val="tx1"/>
                </a:solidFill>
              </a:rPr>
            </a:br>
            <a:r>
              <a:rPr lang="en-US" sz="2300">
                <a:solidFill>
                  <a:schemeClr val="tx1"/>
                </a:solidFill>
              </a:rPr>
              <a:t>Demo</a:t>
            </a:r>
          </a:p>
        </p:txBody>
      </p:sp>
      <p:sp>
        <p:nvSpPr>
          <p:cNvPr id="34" name="Rectangle 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black screen&#10;&#10;Description automatically generated">
            <a:extLst>
              <a:ext uri="{FF2B5EF4-FFF2-40B4-BE49-F238E27FC236}">
                <a16:creationId xmlns:a16="http://schemas.microsoft.com/office/drawing/2014/main" id="{3195C4DA-456B-C368-0BA8-8185661B440F}"/>
              </a:ext>
            </a:extLst>
          </p:cNvPr>
          <p:cNvPicPr>
            <a:picLocks noChangeAspect="1"/>
          </p:cNvPicPr>
          <p:nvPr/>
        </p:nvPicPr>
        <p:blipFill>
          <a:blip r:embed="rId2"/>
          <a:stretch>
            <a:fillRect/>
          </a:stretch>
        </p:blipFill>
        <p:spPr>
          <a:xfrm>
            <a:off x="1345729" y="2091095"/>
            <a:ext cx="3838193" cy="4206240"/>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02F183B-1D21-D6F7-78CD-E14AAA16713F}"/>
              </a:ext>
            </a:extLst>
          </p:cNvPr>
          <p:cNvPicPr>
            <a:picLocks noChangeAspect="1"/>
          </p:cNvPicPr>
          <p:nvPr/>
        </p:nvPicPr>
        <p:blipFill>
          <a:blip r:embed="rId3"/>
          <a:stretch>
            <a:fillRect/>
          </a:stretch>
        </p:blipFill>
        <p:spPr>
          <a:xfrm>
            <a:off x="6211408" y="2342479"/>
            <a:ext cx="5431536" cy="3693444"/>
          </a:xfrm>
          <a:prstGeom prst="rect">
            <a:avLst/>
          </a:prstGeom>
        </p:spPr>
      </p:pic>
    </p:spTree>
    <p:extLst>
      <p:ext uri="{BB962C8B-B14F-4D97-AF65-F5344CB8AC3E}">
        <p14:creationId xmlns:p14="http://schemas.microsoft.com/office/powerpoint/2010/main" val="182649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BCE9F76-AAD5-6E23-5D41-1C2AC8933E70}"/>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Questions?</a:t>
            </a:r>
          </a:p>
        </p:txBody>
      </p:sp>
      <p:sp>
        <p:nvSpPr>
          <p:cNvPr id="12" name="Rectangle 11">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Questions">
            <a:extLst>
              <a:ext uri="{FF2B5EF4-FFF2-40B4-BE49-F238E27FC236}">
                <a16:creationId xmlns:a16="http://schemas.microsoft.com/office/drawing/2014/main" id="{0F99DC3E-6430-5CB5-95E7-2253032D9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40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p:txBody>
          <a:bodyPr/>
          <a:lstStyle/>
          <a:p>
            <a:r>
              <a:rPr lang="en-US" dirty="0"/>
              <a:t>Architecture Diagram</a:t>
            </a:r>
          </a:p>
        </p:txBody>
      </p:sp>
      <p:pic>
        <p:nvPicPr>
          <p:cNvPr id="7" name="Picture 6" descr="A diagram of a computer system&#10;&#10;Description automatically generated">
            <a:extLst>
              <a:ext uri="{FF2B5EF4-FFF2-40B4-BE49-F238E27FC236}">
                <a16:creationId xmlns:a16="http://schemas.microsoft.com/office/drawing/2014/main" id="{59FD73B6-9847-264F-FAED-80566505195E}"/>
              </a:ext>
            </a:extLst>
          </p:cNvPr>
          <p:cNvPicPr>
            <a:picLocks noChangeAspect="1"/>
          </p:cNvPicPr>
          <p:nvPr/>
        </p:nvPicPr>
        <p:blipFill>
          <a:blip r:embed="rId2"/>
          <a:stretch>
            <a:fillRect/>
          </a:stretch>
        </p:blipFill>
        <p:spPr>
          <a:xfrm>
            <a:off x="571500" y="1202439"/>
            <a:ext cx="4737100" cy="5422900"/>
          </a:xfrm>
          <a:prstGeom prst="rect">
            <a:avLst/>
          </a:prstGeom>
        </p:spPr>
      </p:pic>
      <p:pic>
        <p:nvPicPr>
          <p:cNvPr id="8" name="Picture 7">
            <a:extLst>
              <a:ext uri="{FF2B5EF4-FFF2-40B4-BE49-F238E27FC236}">
                <a16:creationId xmlns:a16="http://schemas.microsoft.com/office/drawing/2014/main" id="{73A0E4B5-FE4B-1373-D67E-213CE9F04F6E}"/>
              </a:ext>
            </a:extLst>
          </p:cNvPr>
          <p:cNvPicPr>
            <a:picLocks noChangeAspect="1"/>
          </p:cNvPicPr>
          <p:nvPr/>
        </p:nvPicPr>
        <p:blipFill>
          <a:blip r:embed="rId3"/>
          <a:stretch>
            <a:fillRect/>
          </a:stretch>
        </p:blipFill>
        <p:spPr>
          <a:xfrm>
            <a:off x="5640757" y="1190815"/>
            <a:ext cx="5979743" cy="4358728"/>
          </a:xfrm>
          <a:prstGeom prst="rect">
            <a:avLst/>
          </a:prstGeom>
        </p:spPr>
      </p:pic>
      <p:sp>
        <p:nvSpPr>
          <p:cNvPr id="9" name="TextBox 8">
            <a:extLst>
              <a:ext uri="{FF2B5EF4-FFF2-40B4-BE49-F238E27FC236}">
                <a16:creationId xmlns:a16="http://schemas.microsoft.com/office/drawing/2014/main" id="{95141955-57D8-6125-5FE9-EE2D2222A814}"/>
              </a:ext>
            </a:extLst>
          </p:cNvPr>
          <p:cNvSpPr txBox="1"/>
          <p:nvPr/>
        </p:nvSpPr>
        <p:spPr>
          <a:xfrm>
            <a:off x="7578671" y="5492034"/>
            <a:ext cx="2413033" cy="369332"/>
          </a:xfrm>
          <a:prstGeom prst="rect">
            <a:avLst/>
          </a:prstGeom>
          <a:noFill/>
        </p:spPr>
        <p:txBody>
          <a:bodyPr wrap="none" rtlCol="0">
            <a:spAutoFit/>
          </a:bodyPr>
          <a:lstStyle/>
          <a:p>
            <a:r>
              <a:rPr lang="en-US" dirty="0"/>
              <a:t>Network Logs Analysis</a:t>
            </a:r>
          </a:p>
        </p:txBody>
      </p:sp>
    </p:spTree>
    <p:extLst>
      <p:ext uri="{BB962C8B-B14F-4D97-AF65-F5344CB8AC3E}">
        <p14:creationId xmlns:p14="http://schemas.microsoft.com/office/powerpoint/2010/main" val="376133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75EB7-B80B-3093-F2C1-3C64572CE983}"/>
              </a:ext>
            </a:extLst>
          </p:cNvPr>
          <p:cNvSpPr>
            <a:spLocks noGrp="1"/>
          </p:cNvSpPr>
          <p:nvPr>
            <p:ph type="title"/>
          </p:nvPr>
        </p:nvSpPr>
        <p:spPr/>
        <p:txBody>
          <a:bodyPr/>
          <a:lstStyle/>
          <a:p>
            <a:r>
              <a:rPr lang="en-US" dirty="0"/>
              <a:t>Meet the ERA Team</a:t>
            </a:r>
          </a:p>
        </p:txBody>
      </p:sp>
      <p:graphicFrame>
        <p:nvGraphicFramePr>
          <p:cNvPr id="4" name="Diagram 3">
            <a:extLst>
              <a:ext uri="{FF2B5EF4-FFF2-40B4-BE49-F238E27FC236}">
                <a16:creationId xmlns:a16="http://schemas.microsoft.com/office/drawing/2014/main" id="{5EE9A186-BDF2-168A-ACE2-BA693CA9CC47}"/>
              </a:ext>
            </a:extLst>
          </p:cNvPr>
          <p:cNvGraphicFramePr/>
          <p:nvPr/>
        </p:nvGraphicFramePr>
        <p:xfrm>
          <a:off x="2032000" y="105113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8619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93A03-4764-6593-05F3-3722BC30BF13}"/>
              </a:ext>
            </a:extLst>
          </p:cNvPr>
          <p:cNvSpPr>
            <a:spLocks noGrp="1"/>
          </p:cNvSpPr>
          <p:nvPr>
            <p:ph type="title"/>
          </p:nvPr>
        </p:nvSpPr>
        <p:spPr>
          <a:xfrm>
            <a:off x="838199" y="978408"/>
            <a:ext cx="4056530" cy="1106424"/>
          </a:xfrm>
        </p:spPr>
        <p:txBody>
          <a:bodyPr vert="horz" lIns="91440" tIns="45720" rIns="91440" bIns="45720" rtlCol="0" anchor="ctr">
            <a:normAutofit/>
          </a:bodyPr>
          <a:lstStyle/>
          <a:p>
            <a:r>
              <a:rPr lang="en-US" sz="2800">
                <a:solidFill>
                  <a:schemeClr val="tx1"/>
                </a:solidFill>
              </a:rPr>
              <a:t>Current Problems in Campus Safety</a:t>
            </a:r>
          </a:p>
        </p:txBody>
      </p:sp>
      <p:sp>
        <p:nvSpPr>
          <p:cNvPr id="2" name="Text Placeholder 1">
            <a:extLst>
              <a:ext uri="{FF2B5EF4-FFF2-40B4-BE49-F238E27FC236}">
                <a16:creationId xmlns:a16="http://schemas.microsoft.com/office/drawing/2014/main" id="{D673F45B-42C9-59BE-01B5-273AFD5512E8}"/>
              </a:ext>
            </a:extLst>
          </p:cNvPr>
          <p:cNvSpPr>
            <a:spLocks noGrp="1"/>
          </p:cNvSpPr>
          <p:nvPr>
            <p:ph type="body" sz="quarter" idx="13"/>
          </p:nvPr>
        </p:nvSpPr>
        <p:spPr>
          <a:xfrm>
            <a:off x="473584" y="2267712"/>
            <a:ext cx="4863404" cy="3861832"/>
          </a:xfrm>
        </p:spPr>
        <p:txBody>
          <a:bodyPr vert="horz" lIns="91440" tIns="45720" rIns="91440" bIns="45720" rtlCol="0">
            <a:normAutofit fontScale="62500" lnSpcReduction="20000"/>
          </a:bodyPr>
          <a:lstStyle/>
          <a:p>
            <a:r>
              <a:rPr lang="en-US" sz="1600"/>
              <a:t>Inadequate Real-Time Response:</a:t>
            </a:r>
          </a:p>
          <a:p>
            <a:pPr lvl="1"/>
            <a:r>
              <a:rPr lang="en-US" sz="1600"/>
              <a:t>Issue: Existing systems often have significant delays in detecting and responding to emergencies, reducing their effectiveness.</a:t>
            </a:r>
          </a:p>
          <a:p>
            <a:pPr lvl="1"/>
            <a:r>
              <a:rPr lang="en-US" sz="1600"/>
              <a:t>Impact: Delays can result in increased risk to safety and security, potentially leading to harm before help arrives.</a:t>
            </a:r>
          </a:p>
          <a:p>
            <a:r>
              <a:rPr lang="en-US" sz="1600"/>
              <a:t>Limited Threat Detection Capabilities:</a:t>
            </a:r>
          </a:p>
          <a:p>
            <a:pPr lvl="1"/>
            <a:r>
              <a:rPr lang="en-US" sz="1600"/>
              <a:t>Issue: Many systems only react to threats they are specifically programmed to detect, such as unauthorized entry, without the ability to localize sounds or movements related to other types of emergencies like shootings.</a:t>
            </a:r>
          </a:p>
          <a:p>
            <a:pPr lvl="1"/>
            <a:r>
              <a:rPr lang="en-US" sz="1600"/>
              <a:t>Impact: This limitation restricts the system's ability to effectively manage diverse and dynamic emergency situations, leaving gaps in campus security.</a:t>
            </a:r>
          </a:p>
          <a:p>
            <a:r>
              <a:rPr lang="en-US" sz="1600"/>
              <a:t>Inefficient Evacuation Support:</a:t>
            </a:r>
          </a:p>
          <a:p>
            <a:pPr lvl="1"/>
            <a:r>
              <a:rPr lang="en-US" sz="1600"/>
              <a:t>Issue: Lack of integration between emergency alerts and actionable evacuation instructions can lead to chaos and confusion during evacuations.</a:t>
            </a:r>
          </a:p>
          <a:p>
            <a:pPr lvl="1"/>
            <a:r>
              <a:rPr lang="en-US" sz="1600"/>
              <a:t>Impact: Without clear and dynamic guidance, individuals may not find the safest exit routes, potentially leading to bottlenecks and increased risk during evacuations.</a:t>
            </a:r>
          </a:p>
          <a:p>
            <a:r>
              <a:rPr lang="en-US" sz="1600"/>
              <a:t>Scalability and Flexibility Issues:</a:t>
            </a:r>
          </a:p>
          <a:p>
            <a:pPr lvl="1"/>
            <a:r>
              <a:rPr lang="en-US" sz="1600"/>
              <a:t>Issue: Many systems are not designed to scale or adapt with growing campus environments or evolving technology landscapes.</a:t>
            </a:r>
          </a:p>
          <a:p>
            <a:pPr lvl="1"/>
            <a:r>
              <a:rPr lang="en-US" sz="1600"/>
              <a:t>Impact: The inability to scale or adapt can make systems obsolete more quickly and hinder their effectiveness as campus layouts and populations change.</a:t>
            </a:r>
            <a:endParaRPr lang="en-US" sz="1600" dirty="0"/>
          </a:p>
        </p:txBody>
      </p:sp>
      <p:pic>
        <p:nvPicPr>
          <p:cNvPr id="7" name="Picture 6" descr="A graph of injuries on school grounds&#10;&#10;Description automatically generated">
            <a:extLst>
              <a:ext uri="{FF2B5EF4-FFF2-40B4-BE49-F238E27FC236}">
                <a16:creationId xmlns:a16="http://schemas.microsoft.com/office/drawing/2014/main" id="{094C2591-FF09-3171-AB17-8ECF237D7313}"/>
              </a:ext>
            </a:extLst>
          </p:cNvPr>
          <p:cNvPicPr>
            <a:picLocks noChangeAspect="1"/>
          </p:cNvPicPr>
          <p:nvPr/>
        </p:nvPicPr>
        <p:blipFill>
          <a:blip r:embed="rId3"/>
          <a:stretch>
            <a:fillRect/>
          </a:stretch>
        </p:blipFill>
        <p:spPr>
          <a:xfrm>
            <a:off x="5846705" y="601286"/>
            <a:ext cx="2873668" cy="2270197"/>
          </a:xfrm>
          <a:prstGeom prst="rect">
            <a:avLst/>
          </a:prstGeom>
        </p:spPr>
      </p:pic>
      <p:pic>
        <p:nvPicPr>
          <p:cNvPr id="9" name="Picture 8" descr="A graph of statistics on a white background&#10;&#10;Description automatically generated with medium confidence">
            <a:extLst>
              <a:ext uri="{FF2B5EF4-FFF2-40B4-BE49-F238E27FC236}">
                <a16:creationId xmlns:a16="http://schemas.microsoft.com/office/drawing/2014/main" id="{B4B6744B-1F76-C7E6-1EBE-72F6F9BD33EA}"/>
              </a:ext>
            </a:extLst>
          </p:cNvPr>
          <p:cNvPicPr>
            <a:picLocks noChangeAspect="1"/>
          </p:cNvPicPr>
          <p:nvPr/>
        </p:nvPicPr>
        <p:blipFill>
          <a:blip r:embed="rId4"/>
          <a:stretch>
            <a:fillRect/>
          </a:stretch>
        </p:blipFill>
        <p:spPr>
          <a:xfrm>
            <a:off x="8962365" y="599327"/>
            <a:ext cx="2873668" cy="2270197"/>
          </a:xfrm>
          <a:prstGeom prst="rect">
            <a:avLst/>
          </a:prstGeom>
        </p:spPr>
      </p:pic>
      <p:pic>
        <p:nvPicPr>
          <p:cNvPr id="5" name="Picture 4" descr="A graph of a pie chart&#10;&#10;Description automatically generated with medium confidence">
            <a:extLst>
              <a:ext uri="{FF2B5EF4-FFF2-40B4-BE49-F238E27FC236}">
                <a16:creationId xmlns:a16="http://schemas.microsoft.com/office/drawing/2014/main" id="{2B3E4866-D0ED-1036-9DA9-0E58848D1CFD}"/>
              </a:ext>
            </a:extLst>
          </p:cNvPr>
          <p:cNvPicPr>
            <a:picLocks noChangeAspect="1"/>
          </p:cNvPicPr>
          <p:nvPr/>
        </p:nvPicPr>
        <p:blipFill>
          <a:blip r:embed="rId5"/>
          <a:stretch>
            <a:fillRect/>
          </a:stretch>
        </p:blipFill>
        <p:spPr>
          <a:xfrm>
            <a:off x="5846705" y="3567502"/>
            <a:ext cx="5989328" cy="2141185"/>
          </a:xfrm>
          <a:prstGeom prst="rect">
            <a:avLst/>
          </a:prstGeom>
        </p:spPr>
      </p:pic>
    </p:spTree>
    <p:extLst>
      <p:ext uri="{BB962C8B-B14F-4D97-AF65-F5344CB8AC3E}">
        <p14:creationId xmlns:p14="http://schemas.microsoft.com/office/powerpoint/2010/main" val="2450808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Objectives of ERA</a:t>
            </a:r>
          </a:p>
        </p:txBody>
      </p:sp>
      <p:sp>
        <p:nvSpPr>
          <p:cNvPr id="20" name="Rectangle 19">
            <a:extLst>
              <a:ext uri="{FF2B5EF4-FFF2-40B4-BE49-F238E27FC236}">
                <a16:creationId xmlns:a16="http://schemas.microsoft.com/office/drawing/2014/main" id="{77C67280-DE73-468F-A80E-D9A4C4AB32F3}"/>
              </a:ext>
            </a:extLst>
          </p:cNvPr>
          <p:cNvSpPr/>
          <p:nvPr/>
        </p:nvSpPr>
        <p:spPr>
          <a:xfrm>
            <a:off x="1102354" y="2078601"/>
            <a:ext cx="2743201" cy="3077766"/>
          </a:xfrm>
          <a:prstGeom prst="rect">
            <a:avLst/>
          </a:prstGeom>
        </p:spPr>
        <p:txBody>
          <a:bodyPr wrap="square" lIns="0" tIns="0" rIns="0" bIns="0">
            <a:spAutoFit/>
          </a:bodyPr>
          <a:lstStyle/>
          <a:p>
            <a:pPr>
              <a:lnSpc>
                <a:spcPts val="1880"/>
              </a:lnSpc>
              <a:spcAft>
                <a:spcPts val="600"/>
              </a:spcAft>
              <a:defRPr/>
            </a:pPr>
            <a:r>
              <a:rPr lang="en-US" sz="1600" dirty="0"/>
              <a:t>We have a desire to create a system that can assist people in case of emergencies by locating them and providing the safest exit routes to the affected.</a:t>
            </a:r>
          </a:p>
          <a:p>
            <a:pPr>
              <a:lnSpc>
                <a:spcPts val="1880"/>
              </a:lnSpc>
              <a:spcAft>
                <a:spcPts val="600"/>
              </a:spcAft>
              <a:defRPr/>
            </a:pPr>
            <a:endParaRPr lang="en-US" sz="1600" dirty="0"/>
          </a:p>
          <a:p>
            <a:pPr>
              <a:lnSpc>
                <a:spcPts val="1880"/>
              </a:lnSpc>
              <a:spcAft>
                <a:spcPts val="600"/>
              </a:spcAft>
              <a:defRPr/>
            </a:pPr>
            <a:r>
              <a:rPr lang="en-US" sz="1600" dirty="0"/>
              <a:t>To move toward achieving these goals, we need to build advanced machine learning and triangulation algorithms to assist the people</a:t>
            </a:r>
          </a:p>
        </p:txBody>
      </p:sp>
      <p:sp>
        <p:nvSpPr>
          <p:cNvPr id="25" name="Rectangle 24">
            <a:extLst>
              <a:ext uri="{FF2B5EF4-FFF2-40B4-BE49-F238E27FC236}">
                <a16:creationId xmlns:a16="http://schemas.microsoft.com/office/drawing/2014/main" id="{9B4A4744-68BF-4196-A7BA-FAE3C4EC09F0}"/>
              </a:ext>
            </a:extLst>
          </p:cNvPr>
          <p:cNvSpPr/>
          <p:nvPr/>
        </p:nvSpPr>
        <p:spPr>
          <a:xfrm>
            <a:off x="4530893" y="1255604"/>
            <a:ext cx="1756956" cy="369332"/>
          </a:xfrm>
          <a:prstGeom prst="rect">
            <a:avLst/>
          </a:prstGeom>
        </p:spPr>
        <p:txBody>
          <a:bodyPr wrap="none">
            <a:spAutoFit/>
          </a:bodyPr>
          <a:lstStyle/>
          <a:p>
            <a:pPr>
              <a:spcBef>
                <a:spcPts val="1200"/>
              </a:spcBef>
            </a:pPr>
            <a:r>
              <a:rPr lang="en-US" b="1" dirty="0"/>
              <a:t>Key Objectives</a:t>
            </a:r>
          </a:p>
        </p:txBody>
      </p:sp>
      <p:cxnSp>
        <p:nvCxnSpPr>
          <p:cNvPr id="26" name="Straight Connector 25">
            <a:extLst>
              <a:ext uri="{FF2B5EF4-FFF2-40B4-BE49-F238E27FC236}">
                <a16:creationId xmlns:a16="http://schemas.microsoft.com/office/drawing/2014/main" id="{990B4E61-38E0-444A-ADF7-45025C3F47F2}"/>
              </a:ext>
            </a:extLst>
          </p:cNvPr>
          <p:cNvCxnSpPr>
            <a:cxnSpLocks/>
          </p:cNvCxnSpPr>
          <p:nvPr/>
        </p:nvCxnSpPr>
        <p:spPr>
          <a:xfrm>
            <a:off x="4320540" y="1304460"/>
            <a:ext cx="0" cy="509633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9E421-236A-4438-A1E9-B424204A2AD6}"/>
              </a:ext>
            </a:extLst>
          </p:cNvPr>
          <p:cNvSpPr txBox="1"/>
          <p:nvPr/>
        </p:nvSpPr>
        <p:spPr>
          <a:xfrm>
            <a:off x="4342600" y="1816991"/>
            <a:ext cx="762000" cy="523220"/>
          </a:xfrm>
          <a:prstGeom prst="rect">
            <a:avLst/>
          </a:prstGeom>
          <a:noFill/>
        </p:spPr>
        <p:txBody>
          <a:bodyPr wrap="square" rtlCol="0">
            <a:spAutoFit/>
          </a:bodyPr>
          <a:lstStyle/>
          <a:p>
            <a:pPr algn="ctr"/>
            <a:r>
              <a:rPr lang="en-US" sz="2800" dirty="0">
                <a:solidFill>
                  <a:schemeClr val="tx2">
                    <a:lumMod val="90000"/>
                    <a:lumOff val="10000"/>
                  </a:schemeClr>
                </a:soli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0" name="TextBox 29">
            <a:extLst>
              <a:ext uri="{FF2B5EF4-FFF2-40B4-BE49-F238E27FC236}">
                <a16:creationId xmlns:a16="http://schemas.microsoft.com/office/drawing/2014/main" id="{89E3BFC6-381C-4046-8A16-5ED7E1A3F41B}"/>
              </a:ext>
            </a:extLst>
          </p:cNvPr>
          <p:cNvSpPr txBox="1"/>
          <p:nvPr/>
        </p:nvSpPr>
        <p:spPr>
          <a:xfrm>
            <a:off x="4320540" y="2956600"/>
            <a:ext cx="762000" cy="523220"/>
          </a:xfrm>
          <a:prstGeom prst="rect">
            <a:avLst/>
          </a:prstGeom>
          <a:noFill/>
        </p:spPr>
        <p:txBody>
          <a:bodyPr wrap="square" rtlCol="0">
            <a:spAutoFit/>
          </a:bodyPr>
          <a:lstStyle/>
          <a:p>
            <a:pPr algn="ctr"/>
            <a:r>
              <a:rPr lang="en-US" sz="2800" dirty="0">
                <a:solidFill>
                  <a:schemeClr val="tx2">
                    <a:lumMod val="75000"/>
                    <a:lumOff val="25000"/>
                  </a:schemeClr>
                </a:soli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31" name="Rectangle 30">
            <a:extLst>
              <a:ext uri="{FF2B5EF4-FFF2-40B4-BE49-F238E27FC236}">
                <a16:creationId xmlns:a16="http://schemas.microsoft.com/office/drawing/2014/main" id="{05DED6CF-D3F4-40FE-8DAE-554A89AC968C}"/>
              </a:ext>
            </a:extLst>
          </p:cNvPr>
          <p:cNvSpPr/>
          <p:nvPr/>
        </p:nvSpPr>
        <p:spPr>
          <a:xfrm>
            <a:off x="4994752" y="1839763"/>
            <a:ext cx="6492240" cy="1077218"/>
          </a:xfrm>
          <a:prstGeom prst="rect">
            <a:avLst/>
          </a:prstGeom>
        </p:spPr>
        <p:txBody>
          <a:bodyPr wrap="square">
            <a:spAutoFit/>
          </a:bodyPr>
          <a:lstStyle/>
          <a:p>
            <a:r>
              <a:rPr lang="en-US" sz="1600" b="1" dirty="0">
                <a:latin typeface="FS Humana" charset="0"/>
                <a:ea typeface="FS Humana" charset="0"/>
                <a:cs typeface="FS Humana" charset="0"/>
              </a:rPr>
              <a:t>Gunshot Detection and Localization:</a:t>
            </a:r>
            <a:r>
              <a:rPr lang="en-US" sz="1600" dirty="0">
                <a:latin typeface="FS Humana" charset="0"/>
                <a:ea typeface="FS Humana" charset="0"/>
                <a:cs typeface="FS Humana" charset="0"/>
              </a:rPr>
              <a:t> The emergency response system will incorporate gunshot detection and localization capabilities. This feature enhances the system's ability to swiftly identify and respond to active shooter incidents, further bolstering campus security and safety measures.</a:t>
            </a:r>
          </a:p>
        </p:txBody>
      </p:sp>
      <p:sp>
        <p:nvSpPr>
          <p:cNvPr id="32" name="Rectangle 31">
            <a:extLst>
              <a:ext uri="{FF2B5EF4-FFF2-40B4-BE49-F238E27FC236}">
                <a16:creationId xmlns:a16="http://schemas.microsoft.com/office/drawing/2014/main" id="{4BFA2EFC-B4D8-4AD7-B4A5-4D3411F9D719}"/>
              </a:ext>
            </a:extLst>
          </p:cNvPr>
          <p:cNvSpPr/>
          <p:nvPr/>
        </p:nvSpPr>
        <p:spPr>
          <a:xfrm>
            <a:off x="4994752" y="2953260"/>
            <a:ext cx="6492240" cy="1569660"/>
          </a:xfrm>
          <a:prstGeom prst="rect">
            <a:avLst/>
          </a:prstGeom>
        </p:spPr>
        <p:txBody>
          <a:bodyPr wrap="square">
            <a:spAutoFit/>
          </a:bodyPr>
          <a:lstStyle/>
          <a:p>
            <a:r>
              <a:rPr lang="en-US" sz="1600" b="1" dirty="0"/>
              <a:t>Real-Time Tracking Algorithms: </a:t>
            </a:r>
            <a:r>
              <a:rPr lang="en-US" sz="1600" dirty="0"/>
              <a:t>In conjunction with the existing features, the emergency response system will incorporate</a:t>
            </a:r>
          </a:p>
          <a:p>
            <a:r>
              <a:rPr lang="en-US" sz="1600" dirty="0"/>
              <a:t>real-time network tracking algorithms linked with network access points across the university campus. This feature enhances the system's ability to monitor and track the movement of individuals during emergencies, facilitating targeted assistance and evacuation procedures.</a:t>
            </a:r>
            <a:endParaRPr lang="en-US" sz="1600" dirty="0">
              <a:latin typeface="FS Humana" charset="0"/>
              <a:ea typeface="FS Humana" charset="0"/>
              <a:cs typeface="FS Humana" charset="0"/>
            </a:endParaRPr>
          </a:p>
        </p:txBody>
      </p:sp>
      <p:sp>
        <p:nvSpPr>
          <p:cNvPr id="33" name="TextBox 32">
            <a:extLst>
              <a:ext uri="{FF2B5EF4-FFF2-40B4-BE49-F238E27FC236}">
                <a16:creationId xmlns:a16="http://schemas.microsoft.com/office/drawing/2014/main" id="{9F774C1D-BA93-41CB-9E7F-51DF9240BD0F}"/>
              </a:ext>
            </a:extLst>
          </p:cNvPr>
          <p:cNvSpPr txBox="1"/>
          <p:nvPr/>
        </p:nvSpPr>
        <p:spPr>
          <a:xfrm>
            <a:off x="4342600" y="4561446"/>
            <a:ext cx="762000" cy="523220"/>
          </a:xfrm>
          <a:prstGeom prst="rect">
            <a:avLst/>
          </a:prstGeom>
          <a:noFill/>
        </p:spPr>
        <p:txBody>
          <a:bodyPr wrap="square" rtlCol="0">
            <a:spAutoFit/>
          </a:bodyPr>
          <a:lstStyle/>
          <a:p>
            <a:pPr algn="ctr"/>
            <a:r>
              <a:rPr lang="en-US" sz="2800" dirty="0">
                <a:solidFill>
                  <a:schemeClr val="tx2">
                    <a:lumMod val="50000"/>
                    <a:lumOff val="50000"/>
                  </a:schemeClr>
                </a:soli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35" name="Rectangle 34">
            <a:extLst>
              <a:ext uri="{FF2B5EF4-FFF2-40B4-BE49-F238E27FC236}">
                <a16:creationId xmlns:a16="http://schemas.microsoft.com/office/drawing/2014/main" id="{C343745B-F9E4-4902-B141-8240E630FD4F}"/>
              </a:ext>
            </a:extLst>
          </p:cNvPr>
          <p:cNvSpPr/>
          <p:nvPr/>
        </p:nvSpPr>
        <p:spPr>
          <a:xfrm>
            <a:off x="4994752" y="4575460"/>
            <a:ext cx="6492240" cy="1569660"/>
          </a:xfrm>
          <a:prstGeom prst="rect">
            <a:avLst/>
          </a:prstGeom>
        </p:spPr>
        <p:txBody>
          <a:bodyPr wrap="square">
            <a:spAutoFit/>
          </a:bodyPr>
          <a:lstStyle/>
          <a:p>
            <a:r>
              <a:rPr lang="en-US" sz="1600" b="1" dirty="0">
                <a:latin typeface="FS Humana" charset="0"/>
                <a:ea typeface="FS Humana" charset="0"/>
                <a:cs typeface="FS Humana" charset="0"/>
              </a:rPr>
              <a:t>Planning Escape Routes: </a:t>
            </a:r>
            <a:r>
              <a:rPr lang="en-US" sz="1600" dirty="0">
                <a:latin typeface="FS Humana" charset="0"/>
                <a:ea typeface="FS Humana" charset="0"/>
                <a:cs typeface="FS Humana" charset="0"/>
              </a:rPr>
              <a:t>In addition to advanced threat detection and real-time tracking capabilities, the emergency response system will integrate a feature for planning escape routes using the provided floor plans of university buildings and facilities. This feature will enhance the system's ability to guide individuals to safety during emergencies such as active shooter incidents, fires, or natural disasters.</a:t>
            </a:r>
          </a:p>
        </p:txBody>
      </p:sp>
    </p:spTree>
    <p:extLst>
      <p:ext uri="{BB962C8B-B14F-4D97-AF65-F5344CB8AC3E}">
        <p14:creationId xmlns:p14="http://schemas.microsoft.com/office/powerpoint/2010/main" val="529167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1703-9273-A66F-5897-70DFBFC260F9}"/>
              </a:ext>
            </a:extLst>
          </p:cNvPr>
          <p:cNvSpPr>
            <a:spLocks noGrp="1"/>
          </p:cNvSpPr>
          <p:nvPr>
            <p:ph type="title"/>
          </p:nvPr>
        </p:nvSpPr>
        <p:spPr>
          <a:xfrm>
            <a:off x="571500" y="367571"/>
            <a:ext cx="11049000" cy="830997"/>
          </a:xfrm>
        </p:spPr>
        <p:txBody>
          <a:bodyPr/>
          <a:lstStyle/>
          <a:p>
            <a:r>
              <a:rPr lang="en-US" dirty="0"/>
              <a:t>ERA – A Modular Approach</a:t>
            </a:r>
          </a:p>
        </p:txBody>
      </p:sp>
      <p:cxnSp>
        <p:nvCxnSpPr>
          <p:cNvPr id="5" name="Straight Connector 4">
            <a:extLst>
              <a:ext uri="{FF2B5EF4-FFF2-40B4-BE49-F238E27FC236}">
                <a16:creationId xmlns:a16="http://schemas.microsoft.com/office/drawing/2014/main" id="{28DFB252-055A-DDD5-2BAC-AD4BE93FF109}"/>
              </a:ext>
            </a:extLst>
          </p:cNvPr>
          <p:cNvCxnSpPr>
            <a:cxnSpLocks/>
            <a:stCxn id="6" idx="6"/>
          </p:cNvCxnSpPr>
          <p:nvPr/>
        </p:nvCxnSpPr>
        <p:spPr>
          <a:xfrm>
            <a:off x="746700" y="1831315"/>
            <a:ext cx="9173" cy="4512108"/>
          </a:xfrm>
          <a:prstGeom prst="line">
            <a:avLst/>
          </a:prstGeom>
          <a:noFill/>
          <a:ln w="12700" cap="flat" cmpd="sng" algn="ctr">
            <a:solidFill>
              <a:schemeClr val="bg1">
                <a:lumMod val="75000"/>
              </a:schemeClr>
            </a:solidFill>
            <a:prstDash val="solid"/>
          </a:ln>
          <a:effectLst/>
        </p:spPr>
      </p:cxnSp>
      <p:sp>
        <p:nvSpPr>
          <p:cNvPr id="6" name="Oval 5">
            <a:extLst>
              <a:ext uri="{FF2B5EF4-FFF2-40B4-BE49-F238E27FC236}">
                <a16:creationId xmlns:a16="http://schemas.microsoft.com/office/drawing/2014/main" id="{34329982-FFE2-D06D-3132-B68E942D693C}"/>
              </a:ext>
            </a:extLst>
          </p:cNvPr>
          <p:cNvSpPr/>
          <p:nvPr/>
        </p:nvSpPr>
        <p:spPr bwMode="gray">
          <a:xfrm rot="5400000">
            <a:off x="700980" y="1739875"/>
            <a:ext cx="91440" cy="91440"/>
          </a:xfrm>
          <a:prstGeom prst="ellipse">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grpSp>
        <p:nvGrpSpPr>
          <p:cNvPr id="7" name="Group 6">
            <a:extLst>
              <a:ext uri="{FF2B5EF4-FFF2-40B4-BE49-F238E27FC236}">
                <a16:creationId xmlns:a16="http://schemas.microsoft.com/office/drawing/2014/main" id="{6B7CC906-7F93-3FD5-5269-DEA56B8A57EF}"/>
              </a:ext>
            </a:extLst>
          </p:cNvPr>
          <p:cNvGrpSpPr/>
          <p:nvPr/>
        </p:nvGrpSpPr>
        <p:grpSpPr>
          <a:xfrm>
            <a:off x="1257185" y="4958645"/>
            <a:ext cx="457200" cy="457200"/>
            <a:chOff x="1436597" y="5326875"/>
            <a:chExt cx="457200" cy="457200"/>
          </a:xfrm>
        </p:grpSpPr>
        <p:sp>
          <p:nvSpPr>
            <p:cNvPr id="8" name="Oval 7">
              <a:extLst>
                <a:ext uri="{FF2B5EF4-FFF2-40B4-BE49-F238E27FC236}">
                  <a16:creationId xmlns:a16="http://schemas.microsoft.com/office/drawing/2014/main" id="{D94EDA25-F6F6-E465-36BA-F99AE85E6F69}"/>
                </a:ext>
              </a:extLst>
            </p:cNvPr>
            <p:cNvSpPr/>
            <p:nvPr/>
          </p:nvSpPr>
          <p:spPr bwMode="gray">
            <a:xfrm rot="5400000" flipV="1">
              <a:off x="1436597" y="5326875"/>
              <a:ext cx="457200" cy="457200"/>
            </a:xfrm>
            <a:prstGeom prst="ellipse">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grpSp>
          <p:nvGrpSpPr>
            <p:cNvPr id="9" name="Group 186">
              <a:extLst>
                <a:ext uri="{FF2B5EF4-FFF2-40B4-BE49-F238E27FC236}">
                  <a16:creationId xmlns:a16="http://schemas.microsoft.com/office/drawing/2014/main" id="{80741FAC-2739-3EC5-4784-912BBA31E6F8}"/>
                </a:ext>
              </a:extLst>
            </p:cNvPr>
            <p:cNvGrpSpPr>
              <a:grpSpLocks noChangeAspect="1"/>
            </p:cNvGrpSpPr>
            <p:nvPr/>
          </p:nvGrpSpPr>
          <p:grpSpPr bwMode="auto">
            <a:xfrm>
              <a:off x="1525527" y="5421123"/>
              <a:ext cx="274320" cy="274320"/>
              <a:chOff x="6560" y="394"/>
              <a:chExt cx="340" cy="340"/>
            </a:xfrm>
            <a:solidFill>
              <a:sysClr val="window" lastClr="FFFFFF"/>
            </a:solidFill>
          </p:grpSpPr>
          <p:sp>
            <p:nvSpPr>
              <p:cNvPr id="10" name="Freeform 187">
                <a:extLst>
                  <a:ext uri="{FF2B5EF4-FFF2-40B4-BE49-F238E27FC236}">
                    <a16:creationId xmlns:a16="http://schemas.microsoft.com/office/drawing/2014/main" id="{DECC83D1-9A10-F823-33EF-A41490875AC5}"/>
                  </a:ext>
                </a:extLst>
              </p:cNvPr>
              <p:cNvSpPr>
                <a:spLocks noEditPoints="1"/>
              </p:cNvSpPr>
              <p:nvPr/>
            </p:nvSpPr>
            <p:spPr bwMode="auto">
              <a:xfrm>
                <a:off x="6560" y="3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ndParaRPr>
              </a:p>
            </p:txBody>
          </p:sp>
          <p:sp>
            <p:nvSpPr>
              <p:cNvPr id="11" name="Freeform 188">
                <a:extLst>
                  <a:ext uri="{FF2B5EF4-FFF2-40B4-BE49-F238E27FC236}">
                    <a16:creationId xmlns:a16="http://schemas.microsoft.com/office/drawing/2014/main" id="{AC0B3538-23CF-7103-2B7B-6B006EC5C391}"/>
                  </a:ext>
                </a:extLst>
              </p:cNvPr>
              <p:cNvSpPr>
                <a:spLocks noEditPoints="1"/>
              </p:cNvSpPr>
              <p:nvPr/>
            </p:nvSpPr>
            <p:spPr bwMode="auto">
              <a:xfrm>
                <a:off x="6623" y="471"/>
                <a:ext cx="185" cy="185"/>
              </a:xfrm>
              <a:custGeom>
                <a:avLst/>
                <a:gdLst>
                  <a:gd name="T0" fmla="*/ 273 w 278"/>
                  <a:gd name="T1" fmla="*/ 3 h 278"/>
                  <a:gd name="T2" fmla="*/ 262 w 278"/>
                  <a:gd name="T3" fmla="*/ 2 h 278"/>
                  <a:gd name="T4" fmla="*/ 6 w 278"/>
                  <a:gd name="T5" fmla="*/ 152 h 278"/>
                  <a:gd name="T6" fmla="*/ 1 w 278"/>
                  <a:gd name="T7" fmla="*/ 162 h 278"/>
                  <a:gd name="T8" fmla="*/ 7 w 278"/>
                  <a:gd name="T9" fmla="*/ 171 h 278"/>
                  <a:gd name="T10" fmla="*/ 89 w 278"/>
                  <a:gd name="T11" fmla="*/ 204 h 278"/>
                  <a:gd name="T12" fmla="*/ 108 w 278"/>
                  <a:gd name="T13" fmla="*/ 271 h 278"/>
                  <a:gd name="T14" fmla="*/ 117 w 278"/>
                  <a:gd name="T15" fmla="*/ 278 h 278"/>
                  <a:gd name="T16" fmla="*/ 118 w 278"/>
                  <a:gd name="T17" fmla="*/ 278 h 278"/>
                  <a:gd name="T18" fmla="*/ 127 w 278"/>
                  <a:gd name="T19" fmla="*/ 274 h 278"/>
                  <a:gd name="T20" fmla="*/ 127 w 278"/>
                  <a:gd name="T21" fmla="*/ 274 h 278"/>
                  <a:gd name="T22" fmla="*/ 157 w 278"/>
                  <a:gd name="T23" fmla="*/ 232 h 278"/>
                  <a:gd name="T24" fmla="*/ 242 w 278"/>
                  <a:gd name="T25" fmla="*/ 267 h 278"/>
                  <a:gd name="T26" fmla="*/ 246 w 278"/>
                  <a:gd name="T27" fmla="*/ 268 h 278"/>
                  <a:gd name="T28" fmla="*/ 252 w 278"/>
                  <a:gd name="T29" fmla="*/ 266 h 278"/>
                  <a:gd name="T30" fmla="*/ 257 w 278"/>
                  <a:gd name="T31" fmla="*/ 258 h 278"/>
                  <a:gd name="T32" fmla="*/ 278 w 278"/>
                  <a:gd name="T33" fmla="*/ 13 h 278"/>
                  <a:gd name="T34" fmla="*/ 273 w 278"/>
                  <a:gd name="T35" fmla="*/ 3 h 278"/>
                  <a:gd name="T36" fmla="*/ 92 w 278"/>
                  <a:gd name="T37" fmla="*/ 182 h 278"/>
                  <a:gd name="T38" fmla="*/ 35 w 278"/>
                  <a:gd name="T39" fmla="*/ 159 h 278"/>
                  <a:gd name="T40" fmla="*/ 209 w 278"/>
                  <a:gd name="T41" fmla="*/ 58 h 278"/>
                  <a:gd name="T42" fmla="*/ 92 w 278"/>
                  <a:gd name="T43" fmla="*/ 182 h 278"/>
                  <a:gd name="T44" fmla="*/ 199 w 278"/>
                  <a:gd name="T45" fmla="*/ 100 h 278"/>
                  <a:gd name="T46" fmla="*/ 130 w 278"/>
                  <a:gd name="T47" fmla="*/ 209 h 278"/>
                  <a:gd name="T48" fmla="*/ 129 w 278"/>
                  <a:gd name="T49" fmla="*/ 210 h 278"/>
                  <a:gd name="T50" fmla="*/ 120 w 278"/>
                  <a:gd name="T51" fmla="*/ 235 h 278"/>
                  <a:gd name="T52" fmla="*/ 109 w 278"/>
                  <a:gd name="T53" fmla="*/ 196 h 278"/>
                  <a:gd name="T54" fmla="*/ 199 w 278"/>
                  <a:gd name="T55" fmla="*/ 100 h 278"/>
                  <a:gd name="T56" fmla="*/ 237 w 278"/>
                  <a:gd name="T57" fmla="*/ 242 h 278"/>
                  <a:gd name="T58" fmla="*/ 156 w 278"/>
                  <a:gd name="T59" fmla="*/ 209 h 278"/>
                  <a:gd name="T60" fmla="*/ 253 w 278"/>
                  <a:gd name="T61" fmla="*/ 54 h 278"/>
                  <a:gd name="T62" fmla="*/ 237 w 278"/>
                  <a:gd name="T63" fmla="*/ 24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273" y="3"/>
                    </a:moveTo>
                    <a:cubicBezTo>
                      <a:pt x="270" y="1"/>
                      <a:pt x="265" y="0"/>
                      <a:pt x="262" y="2"/>
                    </a:cubicBezTo>
                    <a:cubicBezTo>
                      <a:pt x="6" y="152"/>
                      <a:pt x="6" y="152"/>
                      <a:pt x="6" y="152"/>
                    </a:cubicBezTo>
                    <a:cubicBezTo>
                      <a:pt x="2" y="154"/>
                      <a:pt x="0" y="158"/>
                      <a:pt x="1" y="162"/>
                    </a:cubicBezTo>
                    <a:cubicBezTo>
                      <a:pt x="1" y="166"/>
                      <a:pt x="4" y="169"/>
                      <a:pt x="7" y="171"/>
                    </a:cubicBezTo>
                    <a:cubicBezTo>
                      <a:pt x="89" y="204"/>
                      <a:pt x="89" y="204"/>
                      <a:pt x="89" y="204"/>
                    </a:cubicBezTo>
                    <a:cubicBezTo>
                      <a:pt x="108" y="271"/>
                      <a:pt x="108" y="271"/>
                      <a:pt x="108" y="271"/>
                    </a:cubicBezTo>
                    <a:cubicBezTo>
                      <a:pt x="109" y="275"/>
                      <a:pt x="113" y="278"/>
                      <a:pt x="117" y="278"/>
                    </a:cubicBezTo>
                    <a:cubicBezTo>
                      <a:pt x="118" y="278"/>
                      <a:pt x="118" y="278"/>
                      <a:pt x="118" y="278"/>
                    </a:cubicBezTo>
                    <a:cubicBezTo>
                      <a:pt x="121" y="278"/>
                      <a:pt x="125" y="277"/>
                      <a:pt x="127" y="274"/>
                    </a:cubicBezTo>
                    <a:cubicBezTo>
                      <a:pt x="127" y="274"/>
                      <a:pt x="127" y="274"/>
                      <a:pt x="127" y="274"/>
                    </a:cubicBezTo>
                    <a:cubicBezTo>
                      <a:pt x="157" y="232"/>
                      <a:pt x="157" y="232"/>
                      <a:pt x="157" y="232"/>
                    </a:cubicBezTo>
                    <a:cubicBezTo>
                      <a:pt x="242" y="267"/>
                      <a:pt x="242" y="267"/>
                      <a:pt x="242" y="267"/>
                    </a:cubicBezTo>
                    <a:cubicBezTo>
                      <a:pt x="243" y="267"/>
                      <a:pt x="245" y="268"/>
                      <a:pt x="246" y="268"/>
                    </a:cubicBezTo>
                    <a:cubicBezTo>
                      <a:pt x="248" y="268"/>
                      <a:pt x="250" y="267"/>
                      <a:pt x="252" y="266"/>
                    </a:cubicBezTo>
                    <a:cubicBezTo>
                      <a:pt x="254" y="264"/>
                      <a:pt x="256" y="261"/>
                      <a:pt x="257" y="258"/>
                    </a:cubicBezTo>
                    <a:cubicBezTo>
                      <a:pt x="278" y="13"/>
                      <a:pt x="278" y="13"/>
                      <a:pt x="278" y="13"/>
                    </a:cubicBezTo>
                    <a:cubicBezTo>
                      <a:pt x="278" y="9"/>
                      <a:pt x="276" y="5"/>
                      <a:pt x="273" y="3"/>
                    </a:cubicBezTo>
                    <a:close/>
                    <a:moveTo>
                      <a:pt x="92" y="182"/>
                    </a:moveTo>
                    <a:cubicBezTo>
                      <a:pt x="35" y="159"/>
                      <a:pt x="35" y="159"/>
                      <a:pt x="35" y="159"/>
                    </a:cubicBezTo>
                    <a:cubicBezTo>
                      <a:pt x="209" y="58"/>
                      <a:pt x="209" y="58"/>
                      <a:pt x="209" y="58"/>
                    </a:cubicBezTo>
                    <a:lnTo>
                      <a:pt x="92" y="182"/>
                    </a:lnTo>
                    <a:close/>
                    <a:moveTo>
                      <a:pt x="199" y="100"/>
                    </a:moveTo>
                    <a:cubicBezTo>
                      <a:pt x="130" y="209"/>
                      <a:pt x="130" y="209"/>
                      <a:pt x="130" y="209"/>
                    </a:cubicBezTo>
                    <a:cubicBezTo>
                      <a:pt x="130" y="209"/>
                      <a:pt x="130" y="210"/>
                      <a:pt x="129" y="210"/>
                    </a:cubicBezTo>
                    <a:cubicBezTo>
                      <a:pt x="120" y="235"/>
                      <a:pt x="120" y="235"/>
                      <a:pt x="120" y="235"/>
                    </a:cubicBezTo>
                    <a:cubicBezTo>
                      <a:pt x="109" y="196"/>
                      <a:pt x="109" y="196"/>
                      <a:pt x="109" y="196"/>
                    </a:cubicBezTo>
                    <a:lnTo>
                      <a:pt x="199" y="100"/>
                    </a:lnTo>
                    <a:close/>
                    <a:moveTo>
                      <a:pt x="237" y="242"/>
                    </a:moveTo>
                    <a:cubicBezTo>
                      <a:pt x="156" y="209"/>
                      <a:pt x="156" y="209"/>
                      <a:pt x="156" y="209"/>
                    </a:cubicBezTo>
                    <a:cubicBezTo>
                      <a:pt x="253" y="54"/>
                      <a:pt x="253" y="54"/>
                      <a:pt x="253" y="54"/>
                    </a:cubicBezTo>
                    <a:lnTo>
                      <a:pt x="237" y="24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ndParaRPr>
              </a:p>
            </p:txBody>
          </p:sp>
        </p:grpSp>
      </p:grpSp>
      <p:grpSp>
        <p:nvGrpSpPr>
          <p:cNvPr id="12" name="Group 11">
            <a:extLst>
              <a:ext uri="{FF2B5EF4-FFF2-40B4-BE49-F238E27FC236}">
                <a16:creationId xmlns:a16="http://schemas.microsoft.com/office/drawing/2014/main" id="{1DDC1215-09F5-37EA-B6CF-23A9EE63311D}"/>
              </a:ext>
            </a:extLst>
          </p:cNvPr>
          <p:cNvGrpSpPr/>
          <p:nvPr/>
        </p:nvGrpSpPr>
        <p:grpSpPr>
          <a:xfrm>
            <a:off x="1257185" y="3449577"/>
            <a:ext cx="457200" cy="457200"/>
            <a:chOff x="951560" y="3814404"/>
            <a:chExt cx="457200" cy="457200"/>
          </a:xfrm>
        </p:grpSpPr>
        <p:sp>
          <p:nvSpPr>
            <p:cNvPr id="13" name="Oval 52">
              <a:extLst>
                <a:ext uri="{FF2B5EF4-FFF2-40B4-BE49-F238E27FC236}">
                  <a16:creationId xmlns:a16="http://schemas.microsoft.com/office/drawing/2014/main" id="{D918E661-C82C-7DA4-FF83-05A354B2A709}"/>
                </a:ext>
              </a:extLst>
            </p:cNvPr>
            <p:cNvSpPr/>
            <p:nvPr/>
          </p:nvSpPr>
          <p:spPr bwMode="gray">
            <a:xfrm rot="5400000">
              <a:off x="951560" y="3814404"/>
              <a:ext cx="457200" cy="457200"/>
            </a:xfrm>
            <a:prstGeom prst="ellipse">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sp>
          <p:nvSpPr>
            <p:cNvPr id="14" name="Freeform 245">
              <a:extLst>
                <a:ext uri="{FF2B5EF4-FFF2-40B4-BE49-F238E27FC236}">
                  <a16:creationId xmlns:a16="http://schemas.microsoft.com/office/drawing/2014/main" id="{367A695A-5763-7D2E-6191-DE1D4CE2B93C}"/>
                </a:ext>
              </a:extLst>
            </p:cNvPr>
            <p:cNvSpPr>
              <a:spLocks noEditPoints="1"/>
            </p:cNvSpPr>
            <p:nvPr/>
          </p:nvSpPr>
          <p:spPr bwMode="auto">
            <a:xfrm>
              <a:off x="1043665" y="3906204"/>
              <a:ext cx="274320" cy="27432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ndParaRPr>
            </a:p>
          </p:txBody>
        </p:sp>
        <p:sp>
          <p:nvSpPr>
            <p:cNvPr id="15" name="Freeform 246">
              <a:extLst>
                <a:ext uri="{FF2B5EF4-FFF2-40B4-BE49-F238E27FC236}">
                  <a16:creationId xmlns:a16="http://schemas.microsoft.com/office/drawing/2014/main" id="{E3AAA6D7-DF1C-EB4C-1912-A67A50D545D0}"/>
                </a:ext>
              </a:extLst>
            </p:cNvPr>
            <p:cNvSpPr>
              <a:spLocks noEditPoints="1"/>
            </p:cNvSpPr>
            <p:nvPr/>
          </p:nvSpPr>
          <p:spPr bwMode="auto">
            <a:xfrm>
              <a:off x="1117893" y="3955563"/>
              <a:ext cx="125864" cy="171047"/>
            </a:xfrm>
            <a:custGeom>
              <a:avLst/>
              <a:gdLst>
                <a:gd name="T0" fmla="*/ 54 w 235"/>
                <a:gd name="T1" fmla="*/ 53 h 320"/>
                <a:gd name="T2" fmla="*/ 192 w 235"/>
                <a:gd name="T3" fmla="*/ 64 h 320"/>
                <a:gd name="T4" fmla="*/ 54 w 235"/>
                <a:gd name="T5" fmla="*/ 74 h 320"/>
                <a:gd name="T6" fmla="*/ 235 w 235"/>
                <a:gd name="T7" fmla="*/ 10 h 320"/>
                <a:gd name="T8" fmla="*/ 224 w 235"/>
                <a:gd name="T9" fmla="*/ 320 h 320"/>
                <a:gd name="T10" fmla="*/ 0 w 235"/>
                <a:gd name="T11" fmla="*/ 309 h 320"/>
                <a:gd name="T12" fmla="*/ 11 w 235"/>
                <a:gd name="T13" fmla="*/ 0 h 320"/>
                <a:gd name="T14" fmla="*/ 235 w 235"/>
                <a:gd name="T15" fmla="*/ 10 h 320"/>
                <a:gd name="T16" fmla="*/ 22 w 235"/>
                <a:gd name="T17" fmla="*/ 21 h 320"/>
                <a:gd name="T18" fmla="*/ 214 w 235"/>
                <a:gd name="T19" fmla="*/ 298 h 320"/>
                <a:gd name="T20" fmla="*/ 54 w 235"/>
                <a:gd name="T21" fmla="*/ 160 h 320"/>
                <a:gd name="T22" fmla="*/ 192 w 235"/>
                <a:gd name="T23" fmla="*/ 149 h 320"/>
                <a:gd name="T24" fmla="*/ 54 w 235"/>
                <a:gd name="T25" fmla="*/ 138 h 320"/>
                <a:gd name="T26" fmla="*/ 54 w 235"/>
                <a:gd name="T27" fmla="*/ 160 h 320"/>
                <a:gd name="T28" fmla="*/ 182 w 235"/>
                <a:gd name="T29" fmla="*/ 117 h 320"/>
                <a:gd name="T30" fmla="*/ 182 w 235"/>
                <a:gd name="T31" fmla="*/ 96 h 320"/>
                <a:gd name="T32" fmla="*/ 43 w 235"/>
                <a:gd name="T33" fmla="*/ 106 h 320"/>
                <a:gd name="T34" fmla="*/ 159 w 235"/>
                <a:gd name="T35" fmla="*/ 233 h 320"/>
                <a:gd name="T36" fmla="*/ 159 w 235"/>
                <a:gd name="T37" fmla="*/ 235 h 320"/>
                <a:gd name="T38" fmla="*/ 151 w 235"/>
                <a:gd name="T39" fmla="*/ 258 h 320"/>
                <a:gd name="T40" fmla="*/ 151 w 235"/>
                <a:gd name="T41" fmla="*/ 259 h 320"/>
                <a:gd name="T42" fmla="*/ 131 w 235"/>
                <a:gd name="T43" fmla="*/ 273 h 320"/>
                <a:gd name="T44" fmla="*/ 130 w 235"/>
                <a:gd name="T45" fmla="*/ 274 h 320"/>
                <a:gd name="T46" fmla="*/ 105 w 235"/>
                <a:gd name="T47" fmla="*/ 274 h 320"/>
                <a:gd name="T48" fmla="*/ 104 w 235"/>
                <a:gd name="T49" fmla="*/ 273 h 320"/>
                <a:gd name="T50" fmla="*/ 85 w 235"/>
                <a:gd name="T51" fmla="*/ 259 h 320"/>
                <a:gd name="T52" fmla="*/ 84 w 235"/>
                <a:gd name="T53" fmla="*/ 258 h 320"/>
                <a:gd name="T54" fmla="*/ 76 w 235"/>
                <a:gd name="T55" fmla="*/ 235 h 320"/>
                <a:gd name="T56" fmla="*/ 76 w 235"/>
                <a:gd name="T57" fmla="*/ 233 h 320"/>
                <a:gd name="T58" fmla="*/ 84 w 235"/>
                <a:gd name="T59" fmla="*/ 211 h 320"/>
                <a:gd name="T60" fmla="*/ 85 w 235"/>
                <a:gd name="T61" fmla="*/ 210 h 320"/>
                <a:gd name="T62" fmla="*/ 104 w 235"/>
                <a:gd name="T63" fmla="*/ 195 h 320"/>
                <a:gd name="T64" fmla="*/ 105 w 235"/>
                <a:gd name="T65" fmla="*/ 195 h 320"/>
                <a:gd name="T66" fmla="*/ 130 w 235"/>
                <a:gd name="T67" fmla="*/ 195 h 320"/>
                <a:gd name="T68" fmla="*/ 131 w 235"/>
                <a:gd name="T69" fmla="*/ 195 h 320"/>
                <a:gd name="T70" fmla="*/ 151 w 235"/>
                <a:gd name="T71" fmla="*/ 210 h 320"/>
                <a:gd name="T72" fmla="*/ 151 w 235"/>
                <a:gd name="T73" fmla="*/ 211 h 320"/>
                <a:gd name="T74" fmla="*/ 159 w 235"/>
                <a:gd name="T75" fmla="*/ 233 h 320"/>
                <a:gd name="T76" fmla="*/ 139 w 235"/>
                <a:gd name="T77" fmla="*/ 228 h 320"/>
                <a:gd name="T78" fmla="*/ 130 w 235"/>
                <a:gd name="T79" fmla="*/ 217 h 320"/>
                <a:gd name="T80" fmla="*/ 124 w 235"/>
                <a:gd name="T81" fmla="*/ 216 h 320"/>
                <a:gd name="T82" fmla="*/ 120 w 235"/>
                <a:gd name="T83" fmla="*/ 214 h 320"/>
                <a:gd name="T84" fmla="*/ 118 w 235"/>
                <a:gd name="T85" fmla="*/ 213 h 320"/>
                <a:gd name="T86" fmla="*/ 105 w 235"/>
                <a:gd name="T87" fmla="*/ 217 h 320"/>
                <a:gd name="T88" fmla="*/ 97 w 235"/>
                <a:gd name="T89" fmla="*/ 228 h 320"/>
                <a:gd name="T90" fmla="*/ 96 w 235"/>
                <a:gd name="T91" fmla="*/ 242 h 320"/>
                <a:gd name="T92" fmla="*/ 105 w 235"/>
                <a:gd name="T93" fmla="*/ 252 h 320"/>
                <a:gd name="T94" fmla="*/ 112 w 235"/>
                <a:gd name="T95" fmla="*/ 253 h 320"/>
                <a:gd name="T96" fmla="*/ 115 w 235"/>
                <a:gd name="T97" fmla="*/ 254 h 320"/>
                <a:gd name="T98" fmla="*/ 118 w 235"/>
                <a:gd name="T99" fmla="*/ 256 h 320"/>
                <a:gd name="T100" fmla="*/ 131 w 235"/>
                <a:gd name="T101" fmla="*/ 252 h 320"/>
                <a:gd name="T102" fmla="*/ 133 w 235"/>
                <a:gd name="T103" fmla="*/ 246 h 320"/>
                <a:gd name="T104" fmla="*/ 137 w 235"/>
                <a:gd name="T105" fmla="*/ 23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320">
                  <a:moveTo>
                    <a:pt x="43" y="64"/>
                  </a:moveTo>
                  <a:cubicBezTo>
                    <a:pt x="43" y="58"/>
                    <a:pt x="48" y="53"/>
                    <a:pt x="54" y="53"/>
                  </a:cubicBezTo>
                  <a:cubicBezTo>
                    <a:pt x="182" y="53"/>
                    <a:pt x="182" y="53"/>
                    <a:pt x="182" y="53"/>
                  </a:cubicBezTo>
                  <a:cubicBezTo>
                    <a:pt x="188" y="53"/>
                    <a:pt x="192" y="58"/>
                    <a:pt x="192" y="64"/>
                  </a:cubicBezTo>
                  <a:cubicBezTo>
                    <a:pt x="192" y="70"/>
                    <a:pt x="188" y="74"/>
                    <a:pt x="182" y="74"/>
                  </a:cubicBezTo>
                  <a:cubicBezTo>
                    <a:pt x="54" y="74"/>
                    <a:pt x="54" y="74"/>
                    <a:pt x="54" y="74"/>
                  </a:cubicBezTo>
                  <a:cubicBezTo>
                    <a:pt x="48" y="74"/>
                    <a:pt x="43" y="70"/>
                    <a:pt x="43" y="64"/>
                  </a:cubicBezTo>
                  <a:close/>
                  <a:moveTo>
                    <a:pt x="235" y="10"/>
                  </a:moveTo>
                  <a:cubicBezTo>
                    <a:pt x="235" y="309"/>
                    <a:pt x="235" y="309"/>
                    <a:pt x="235" y="309"/>
                  </a:cubicBezTo>
                  <a:cubicBezTo>
                    <a:pt x="235" y="315"/>
                    <a:pt x="230" y="320"/>
                    <a:pt x="224" y="320"/>
                  </a:cubicBezTo>
                  <a:cubicBezTo>
                    <a:pt x="11" y="320"/>
                    <a:pt x="11" y="320"/>
                    <a:pt x="11" y="320"/>
                  </a:cubicBezTo>
                  <a:cubicBezTo>
                    <a:pt x="5" y="320"/>
                    <a:pt x="0" y="315"/>
                    <a:pt x="0" y="309"/>
                  </a:cubicBezTo>
                  <a:cubicBezTo>
                    <a:pt x="0" y="10"/>
                    <a:pt x="0" y="10"/>
                    <a:pt x="0" y="10"/>
                  </a:cubicBezTo>
                  <a:cubicBezTo>
                    <a:pt x="0" y="4"/>
                    <a:pt x="5" y="0"/>
                    <a:pt x="11" y="0"/>
                  </a:cubicBezTo>
                  <a:cubicBezTo>
                    <a:pt x="224" y="0"/>
                    <a:pt x="224" y="0"/>
                    <a:pt x="224" y="0"/>
                  </a:cubicBezTo>
                  <a:cubicBezTo>
                    <a:pt x="230" y="0"/>
                    <a:pt x="235" y="4"/>
                    <a:pt x="235" y="10"/>
                  </a:cubicBezTo>
                  <a:close/>
                  <a:moveTo>
                    <a:pt x="214" y="21"/>
                  </a:moveTo>
                  <a:cubicBezTo>
                    <a:pt x="22" y="21"/>
                    <a:pt x="22" y="21"/>
                    <a:pt x="22" y="21"/>
                  </a:cubicBezTo>
                  <a:cubicBezTo>
                    <a:pt x="22" y="298"/>
                    <a:pt x="22" y="298"/>
                    <a:pt x="22" y="298"/>
                  </a:cubicBezTo>
                  <a:cubicBezTo>
                    <a:pt x="214" y="298"/>
                    <a:pt x="214" y="298"/>
                    <a:pt x="214" y="298"/>
                  </a:cubicBezTo>
                  <a:lnTo>
                    <a:pt x="214" y="21"/>
                  </a:lnTo>
                  <a:close/>
                  <a:moveTo>
                    <a:pt x="54" y="160"/>
                  </a:moveTo>
                  <a:cubicBezTo>
                    <a:pt x="182" y="160"/>
                    <a:pt x="182" y="160"/>
                    <a:pt x="182" y="160"/>
                  </a:cubicBezTo>
                  <a:cubicBezTo>
                    <a:pt x="188" y="160"/>
                    <a:pt x="192" y="155"/>
                    <a:pt x="192" y="149"/>
                  </a:cubicBezTo>
                  <a:cubicBezTo>
                    <a:pt x="192" y="143"/>
                    <a:pt x="188" y="138"/>
                    <a:pt x="182" y="138"/>
                  </a:cubicBezTo>
                  <a:cubicBezTo>
                    <a:pt x="54" y="138"/>
                    <a:pt x="54" y="138"/>
                    <a:pt x="54" y="138"/>
                  </a:cubicBezTo>
                  <a:cubicBezTo>
                    <a:pt x="48" y="138"/>
                    <a:pt x="43" y="143"/>
                    <a:pt x="43" y="149"/>
                  </a:cubicBezTo>
                  <a:cubicBezTo>
                    <a:pt x="43" y="155"/>
                    <a:pt x="48" y="160"/>
                    <a:pt x="54" y="160"/>
                  </a:cubicBezTo>
                  <a:close/>
                  <a:moveTo>
                    <a:pt x="54" y="117"/>
                  </a:moveTo>
                  <a:cubicBezTo>
                    <a:pt x="182" y="117"/>
                    <a:pt x="182" y="117"/>
                    <a:pt x="182" y="117"/>
                  </a:cubicBezTo>
                  <a:cubicBezTo>
                    <a:pt x="188" y="117"/>
                    <a:pt x="192" y="112"/>
                    <a:pt x="192" y="106"/>
                  </a:cubicBezTo>
                  <a:cubicBezTo>
                    <a:pt x="192" y="100"/>
                    <a:pt x="188" y="96"/>
                    <a:pt x="182" y="96"/>
                  </a:cubicBezTo>
                  <a:cubicBezTo>
                    <a:pt x="54" y="96"/>
                    <a:pt x="54" y="96"/>
                    <a:pt x="54" y="96"/>
                  </a:cubicBezTo>
                  <a:cubicBezTo>
                    <a:pt x="48" y="96"/>
                    <a:pt x="43" y="100"/>
                    <a:pt x="43" y="106"/>
                  </a:cubicBezTo>
                  <a:cubicBezTo>
                    <a:pt x="43" y="112"/>
                    <a:pt x="48" y="117"/>
                    <a:pt x="54" y="117"/>
                  </a:cubicBezTo>
                  <a:close/>
                  <a:moveTo>
                    <a:pt x="159" y="233"/>
                  </a:moveTo>
                  <a:cubicBezTo>
                    <a:pt x="159" y="234"/>
                    <a:pt x="159" y="234"/>
                    <a:pt x="159" y="234"/>
                  </a:cubicBezTo>
                  <a:cubicBezTo>
                    <a:pt x="159" y="235"/>
                    <a:pt x="159" y="235"/>
                    <a:pt x="159" y="235"/>
                  </a:cubicBezTo>
                  <a:cubicBezTo>
                    <a:pt x="160" y="238"/>
                    <a:pt x="162" y="243"/>
                    <a:pt x="160" y="248"/>
                  </a:cubicBezTo>
                  <a:cubicBezTo>
                    <a:pt x="158" y="254"/>
                    <a:pt x="154" y="256"/>
                    <a:pt x="151" y="258"/>
                  </a:cubicBezTo>
                  <a:cubicBezTo>
                    <a:pt x="151" y="258"/>
                    <a:pt x="151" y="258"/>
                    <a:pt x="151" y="258"/>
                  </a:cubicBezTo>
                  <a:cubicBezTo>
                    <a:pt x="151" y="259"/>
                    <a:pt x="151" y="259"/>
                    <a:pt x="151" y="259"/>
                  </a:cubicBezTo>
                  <a:cubicBezTo>
                    <a:pt x="150" y="262"/>
                    <a:pt x="148" y="267"/>
                    <a:pt x="144" y="270"/>
                  </a:cubicBezTo>
                  <a:cubicBezTo>
                    <a:pt x="139" y="274"/>
                    <a:pt x="134" y="274"/>
                    <a:pt x="131" y="273"/>
                  </a:cubicBezTo>
                  <a:cubicBezTo>
                    <a:pt x="131" y="273"/>
                    <a:pt x="131" y="273"/>
                    <a:pt x="130" y="273"/>
                  </a:cubicBezTo>
                  <a:cubicBezTo>
                    <a:pt x="130" y="273"/>
                    <a:pt x="130" y="274"/>
                    <a:pt x="130" y="274"/>
                  </a:cubicBezTo>
                  <a:cubicBezTo>
                    <a:pt x="127" y="276"/>
                    <a:pt x="123" y="279"/>
                    <a:pt x="118" y="279"/>
                  </a:cubicBezTo>
                  <a:cubicBezTo>
                    <a:pt x="112" y="279"/>
                    <a:pt x="108" y="276"/>
                    <a:pt x="105" y="274"/>
                  </a:cubicBezTo>
                  <a:cubicBezTo>
                    <a:pt x="105" y="274"/>
                    <a:pt x="105" y="273"/>
                    <a:pt x="105" y="273"/>
                  </a:cubicBezTo>
                  <a:cubicBezTo>
                    <a:pt x="105" y="273"/>
                    <a:pt x="104" y="273"/>
                    <a:pt x="104" y="273"/>
                  </a:cubicBezTo>
                  <a:cubicBezTo>
                    <a:pt x="101" y="274"/>
                    <a:pt x="96" y="274"/>
                    <a:pt x="91" y="270"/>
                  </a:cubicBezTo>
                  <a:cubicBezTo>
                    <a:pt x="87" y="267"/>
                    <a:pt x="86" y="262"/>
                    <a:pt x="85" y="259"/>
                  </a:cubicBezTo>
                  <a:cubicBezTo>
                    <a:pt x="85" y="259"/>
                    <a:pt x="85" y="259"/>
                    <a:pt x="85" y="258"/>
                  </a:cubicBezTo>
                  <a:cubicBezTo>
                    <a:pt x="84" y="258"/>
                    <a:pt x="84" y="258"/>
                    <a:pt x="84" y="258"/>
                  </a:cubicBezTo>
                  <a:cubicBezTo>
                    <a:pt x="81" y="256"/>
                    <a:pt x="77" y="254"/>
                    <a:pt x="75" y="248"/>
                  </a:cubicBezTo>
                  <a:cubicBezTo>
                    <a:pt x="74" y="243"/>
                    <a:pt x="75" y="238"/>
                    <a:pt x="76" y="235"/>
                  </a:cubicBezTo>
                  <a:cubicBezTo>
                    <a:pt x="77" y="235"/>
                    <a:pt x="77" y="235"/>
                    <a:pt x="77" y="234"/>
                  </a:cubicBezTo>
                  <a:cubicBezTo>
                    <a:pt x="77" y="234"/>
                    <a:pt x="77" y="234"/>
                    <a:pt x="76" y="233"/>
                  </a:cubicBezTo>
                  <a:cubicBezTo>
                    <a:pt x="75" y="231"/>
                    <a:pt x="74" y="226"/>
                    <a:pt x="75" y="221"/>
                  </a:cubicBezTo>
                  <a:cubicBezTo>
                    <a:pt x="77" y="215"/>
                    <a:pt x="81" y="212"/>
                    <a:pt x="84" y="211"/>
                  </a:cubicBezTo>
                  <a:cubicBezTo>
                    <a:pt x="84" y="211"/>
                    <a:pt x="84" y="210"/>
                    <a:pt x="85" y="210"/>
                  </a:cubicBezTo>
                  <a:cubicBezTo>
                    <a:pt x="85" y="210"/>
                    <a:pt x="85" y="210"/>
                    <a:pt x="85" y="210"/>
                  </a:cubicBezTo>
                  <a:cubicBezTo>
                    <a:pt x="86" y="207"/>
                    <a:pt x="87" y="202"/>
                    <a:pt x="91" y="198"/>
                  </a:cubicBezTo>
                  <a:cubicBezTo>
                    <a:pt x="96" y="195"/>
                    <a:pt x="101" y="195"/>
                    <a:pt x="104" y="195"/>
                  </a:cubicBezTo>
                  <a:cubicBezTo>
                    <a:pt x="104" y="195"/>
                    <a:pt x="105" y="195"/>
                    <a:pt x="105" y="195"/>
                  </a:cubicBezTo>
                  <a:cubicBezTo>
                    <a:pt x="105" y="195"/>
                    <a:pt x="105" y="195"/>
                    <a:pt x="105" y="195"/>
                  </a:cubicBezTo>
                  <a:cubicBezTo>
                    <a:pt x="108" y="193"/>
                    <a:pt x="112" y="190"/>
                    <a:pt x="118" y="190"/>
                  </a:cubicBezTo>
                  <a:cubicBezTo>
                    <a:pt x="123" y="190"/>
                    <a:pt x="127" y="193"/>
                    <a:pt x="130" y="195"/>
                  </a:cubicBezTo>
                  <a:cubicBezTo>
                    <a:pt x="130" y="195"/>
                    <a:pt x="130" y="195"/>
                    <a:pt x="130" y="195"/>
                  </a:cubicBezTo>
                  <a:cubicBezTo>
                    <a:pt x="131" y="195"/>
                    <a:pt x="131" y="195"/>
                    <a:pt x="131" y="195"/>
                  </a:cubicBezTo>
                  <a:cubicBezTo>
                    <a:pt x="134" y="195"/>
                    <a:pt x="139" y="195"/>
                    <a:pt x="144" y="198"/>
                  </a:cubicBezTo>
                  <a:cubicBezTo>
                    <a:pt x="148" y="202"/>
                    <a:pt x="150" y="207"/>
                    <a:pt x="151" y="210"/>
                  </a:cubicBezTo>
                  <a:cubicBezTo>
                    <a:pt x="151" y="210"/>
                    <a:pt x="151" y="210"/>
                    <a:pt x="151" y="210"/>
                  </a:cubicBezTo>
                  <a:cubicBezTo>
                    <a:pt x="151" y="210"/>
                    <a:pt x="151" y="211"/>
                    <a:pt x="151" y="211"/>
                  </a:cubicBezTo>
                  <a:cubicBezTo>
                    <a:pt x="154" y="212"/>
                    <a:pt x="158" y="215"/>
                    <a:pt x="160" y="221"/>
                  </a:cubicBezTo>
                  <a:cubicBezTo>
                    <a:pt x="162" y="226"/>
                    <a:pt x="160" y="231"/>
                    <a:pt x="159" y="233"/>
                  </a:cubicBezTo>
                  <a:close/>
                  <a:moveTo>
                    <a:pt x="137" y="234"/>
                  </a:moveTo>
                  <a:cubicBezTo>
                    <a:pt x="137" y="231"/>
                    <a:pt x="139" y="229"/>
                    <a:pt x="139" y="228"/>
                  </a:cubicBezTo>
                  <a:cubicBezTo>
                    <a:pt x="138" y="226"/>
                    <a:pt x="135" y="225"/>
                    <a:pt x="133" y="223"/>
                  </a:cubicBezTo>
                  <a:cubicBezTo>
                    <a:pt x="132" y="221"/>
                    <a:pt x="131" y="219"/>
                    <a:pt x="130" y="217"/>
                  </a:cubicBezTo>
                  <a:cubicBezTo>
                    <a:pt x="129" y="217"/>
                    <a:pt x="127" y="217"/>
                    <a:pt x="125" y="216"/>
                  </a:cubicBezTo>
                  <a:cubicBezTo>
                    <a:pt x="125" y="216"/>
                    <a:pt x="124" y="216"/>
                    <a:pt x="124" y="216"/>
                  </a:cubicBezTo>
                  <a:cubicBezTo>
                    <a:pt x="123" y="216"/>
                    <a:pt x="123" y="216"/>
                    <a:pt x="123" y="216"/>
                  </a:cubicBezTo>
                  <a:cubicBezTo>
                    <a:pt x="122" y="215"/>
                    <a:pt x="121" y="215"/>
                    <a:pt x="120" y="214"/>
                  </a:cubicBezTo>
                  <a:cubicBezTo>
                    <a:pt x="120" y="214"/>
                    <a:pt x="120" y="214"/>
                    <a:pt x="119" y="214"/>
                  </a:cubicBezTo>
                  <a:cubicBezTo>
                    <a:pt x="119" y="213"/>
                    <a:pt x="118" y="213"/>
                    <a:pt x="118" y="213"/>
                  </a:cubicBezTo>
                  <a:cubicBezTo>
                    <a:pt x="116" y="214"/>
                    <a:pt x="114" y="215"/>
                    <a:pt x="112" y="216"/>
                  </a:cubicBezTo>
                  <a:cubicBezTo>
                    <a:pt x="109" y="217"/>
                    <a:pt x="107" y="217"/>
                    <a:pt x="105" y="217"/>
                  </a:cubicBezTo>
                  <a:cubicBezTo>
                    <a:pt x="104" y="219"/>
                    <a:pt x="103" y="221"/>
                    <a:pt x="101" y="223"/>
                  </a:cubicBezTo>
                  <a:cubicBezTo>
                    <a:pt x="100" y="225"/>
                    <a:pt x="98" y="227"/>
                    <a:pt x="97" y="228"/>
                  </a:cubicBezTo>
                  <a:cubicBezTo>
                    <a:pt x="97" y="230"/>
                    <a:pt x="98" y="232"/>
                    <a:pt x="98" y="235"/>
                  </a:cubicBezTo>
                  <a:cubicBezTo>
                    <a:pt x="98" y="237"/>
                    <a:pt x="97" y="240"/>
                    <a:pt x="96" y="242"/>
                  </a:cubicBezTo>
                  <a:cubicBezTo>
                    <a:pt x="98" y="243"/>
                    <a:pt x="100" y="244"/>
                    <a:pt x="102" y="246"/>
                  </a:cubicBezTo>
                  <a:cubicBezTo>
                    <a:pt x="103" y="248"/>
                    <a:pt x="104" y="250"/>
                    <a:pt x="105" y="252"/>
                  </a:cubicBezTo>
                  <a:cubicBezTo>
                    <a:pt x="106" y="252"/>
                    <a:pt x="108" y="252"/>
                    <a:pt x="110" y="252"/>
                  </a:cubicBezTo>
                  <a:cubicBezTo>
                    <a:pt x="111" y="253"/>
                    <a:pt x="111" y="253"/>
                    <a:pt x="112" y="253"/>
                  </a:cubicBezTo>
                  <a:cubicBezTo>
                    <a:pt x="112" y="253"/>
                    <a:pt x="112" y="253"/>
                    <a:pt x="112" y="253"/>
                  </a:cubicBezTo>
                  <a:cubicBezTo>
                    <a:pt x="113" y="253"/>
                    <a:pt x="114" y="254"/>
                    <a:pt x="115" y="254"/>
                  </a:cubicBezTo>
                  <a:cubicBezTo>
                    <a:pt x="115" y="255"/>
                    <a:pt x="116" y="255"/>
                    <a:pt x="116" y="255"/>
                  </a:cubicBezTo>
                  <a:cubicBezTo>
                    <a:pt x="117" y="255"/>
                    <a:pt x="117" y="256"/>
                    <a:pt x="118" y="256"/>
                  </a:cubicBezTo>
                  <a:cubicBezTo>
                    <a:pt x="119" y="255"/>
                    <a:pt x="121" y="254"/>
                    <a:pt x="124" y="253"/>
                  </a:cubicBezTo>
                  <a:cubicBezTo>
                    <a:pt x="126" y="252"/>
                    <a:pt x="129" y="252"/>
                    <a:pt x="131" y="252"/>
                  </a:cubicBezTo>
                  <a:cubicBezTo>
                    <a:pt x="131" y="252"/>
                    <a:pt x="131" y="252"/>
                    <a:pt x="131" y="252"/>
                  </a:cubicBezTo>
                  <a:cubicBezTo>
                    <a:pt x="131" y="250"/>
                    <a:pt x="132" y="248"/>
                    <a:pt x="133" y="246"/>
                  </a:cubicBezTo>
                  <a:cubicBezTo>
                    <a:pt x="135" y="244"/>
                    <a:pt x="137" y="242"/>
                    <a:pt x="139" y="241"/>
                  </a:cubicBezTo>
                  <a:cubicBezTo>
                    <a:pt x="138" y="239"/>
                    <a:pt x="137" y="237"/>
                    <a:pt x="137" y="234"/>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ndParaRPr>
            </a:p>
          </p:txBody>
        </p:sp>
      </p:grpSp>
      <p:grpSp>
        <p:nvGrpSpPr>
          <p:cNvPr id="16" name="Group 15">
            <a:extLst>
              <a:ext uri="{FF2B5EF4-FFF2-40B4-BE49-F238E27FC236}">
                <a16:creationId xmlns:a16="http://schemas.microsoft.com/office/drawing/2014/main" id="{4C015229-39BA-61EF-6BF3-037E16983A3A}"/>
              </a:ext>
            </a:extLst>
          </p:cNvPr>
          <p:cNvGrpSpPr/>
          <p:nvPr/>
        </p:nvGrpSpPr>
        <p:grpSpPr>
          <a:xfrm>
            <a:off x="1257185" y="2697425"/>
            <a:ext cx="457200" cy="457200"/>
            <a:chOff x="357097" y="3074609"/>
            <a:chExt cx="457200" cy="457200"/>
          </a:xfrm>
        </p:grpSpPr>
        <p:sp>
          <p:nvSpPr>
            <p:cNvPr id="17" name="Oval 115">
              <a:extLst>
                <a:ext uri="{FF2B5EF4-FFF2-40B4-BE49-F238E27FC236}">
                  <a16:creationId xmlns:a16="http://schemas.microsoft.com/office/drawing/2014/main" id="{AB041A92-2906-405A-99C6-035DE3A8B2B7}"/>
                </a:ext>
              </a:extLst>
            </p:cNvPr>
            <p:cNvSpPr/>
            <p:nvPr/>
          </p:nvSpPr>
          <p:spPr bwMode="gray">
            <a:xfrm rot="5400000" flipV="1">
              <a:off x="357097" y="3074609"/>
              <a:ext cx="457200" cy="457200"/>
            </a:xfrm>
            <a:prstGeom prst="ellipse">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grpSp>
          <p:nvGrpSpPr>
            <p:cNvPr id="18" name="Group 531">
              <a:extLst>
                <a:ext uri="{FF2B5EF4-FFF2-40B4-BE49-F238E27FC236}">
                  <a16:creationId xmlns:a16="http://schemas.microsoft.com/office/drawing/2014/main" id="{4BAF41EB-A8C9-5AAA-904B-8EF2997F4F99}"/>
                </a:ext>
              </a:extLst>
            </p:cNvPr>
            <p:cNvGrpSpPr>
              <a:grpSpLocks noChangeAspect="1"/>
            </p:cNvGrpSpPr>
            <p:nvPr/>
          </p:nvGrpSpPr>
          <p:grpSpPr bwMode="auto">
            <a:xfrm>
              <a:off x="447023" y="3168737"/>
              <a:ext cx="274320" cy="274320"/>
              <a:chOff x="4216" y="2000"/>
              <a:chExt cx="340" cy="340"/>
            </a:xfrm>
            <a:solidFill>
              <a:schemeClr val="bg1"/>
            </a:solidFill>
          </p:grpSpPr>
          <p:sp>
            <p:nvSpPr>
              <p:cNvPr id="19" name="Freeform 532">
                <a:extLst>
                  <a:ext uri="{FF2B5EF4-FFF2-40B4-BE49-F238E27FC236}">
                    <a16:creationId xmlns:a16="http://schemas.microsoft.com/office/drawing/2014/main" id="{D75F1C9F-DCFC-94D8-4409-60AB94AB736E}"/>
                  </a:ext>
                </a:extLst>
              </p:cNvPr>
              <p:cNvSpPr>
                <a:spLocks noEditPoints="1"/>
              </p:cNvSpPr>
              <p:nvPr/>
            </p:nvSpPr>
            <p:spPr bwMode="auto">
              <a:xfrm>
                <a:off x="4216" y="200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533">
                <a:extLst>
                  <a:ext uri="{FF2B5EF4-FFF2-40B4-BE49-F238E27FC236}">
                    <a16:creationId xmlns:a16="http://schemas.microsoft.com/office/drawing/2014/main" id="{D289225C-819C-EBC7-C8AB-E5C920759ECF}"/>
                  </a:ext>
                </a:extLst>
              </p:cNvPr>
              <p:cNvSpPr>
                <a:spLocks noEditPoints="1"/>
              </p:cNvSpPr>
              <p:nvPr/>
            </p:nvSpPr>
            <p:spPr bwMode="auto">
              <a:xfrm>
                <a:off x="4286" y="2064"/>
                <a:ext cx="178" cy="212"/>
              </a:xfrm>
              <a:custGeom>
                <a:avLst/>
                <a:gdLst>
                  <a:gd name="T0" fmla="*/ 267 w 267"/>
                  <a:gd name="T1" fmla="*/ 10 h 320"/>
                  <a:gd name="T2" fmla="*/ 267 w 267"/>
                  <a:gd name="T3" fmla="*/ 309 h 320"/>
                  <a:gd name="T4" fmla="*/ 256 w 267"/>
                  <a:gd name="T5" fmla="*/ 320 h 320"/>
                  <a:gd name="T6" fmla="*/ 96 w 267"/>
                  <a:gd name="T7" fmla="*/ 320 h 320"/>
                  <a:gd name="T8" fmla="*/ 86 w 267"/>
                  <a:gd name="T9" fmla="*/ 309 h 320"/>
                  <a:gd name="T10" fmla="*/ 86 w 267"/>
                  <a:gd name="T11" fmla="*/ 213 h 320"/>
                  <a:gd name="T12" fmla="*/ 96 w 267"/>
                  <a:gd name="T13" fmla="*/ 202 h 320"/>
                  <a:gd name="T14" fmla="*/ 107 w 267"/>
                  <a:gd name="T15" fmla="*/ 213 h 320"/>
                  <a:gd name="T16" fmla="*/ 107 w 267"/>
                  <a:gd name="T17" fmla="*/ 298 h 320"/>
                  <a:gd name="T18" fmla="*/ 246 w 267"/>
                  <a:gd name="T19" fmla="*/ 298 h 320"/>
                  <a:gd name="T20" fmla="*/ 246 w 267"/>
                  <a:gd name="T21" fmla="*/ 21 h 320"/>
                  <a:gd name="T22" fmla="*/ 107 w 267"/>
                  <a:gd name="T23" fmla="*/ 21 h 320"/>
                  <a:gd name="T24" fmla="*/ 107 w 267"/>
                  <a:gd name="T25" fmla="*/ 106 h 320"/>
                  <a:gd name="T26" fmla="*/ 96 w 267"/>
                  <a:gd name="T27" fmla="*/ 117 h 320"/>
                  <a:gd name="T28" fmla="*/ 86 w 267"/>
                  <a:gd name="T29" fmla="*/ 106 h 320"/>
                  <a:gd name="T30" fmla="*/ 86 w 267"/>
                  <a:gd name="T31" fmla="*/ 10 h 320"/>
                  <a:gd name="T32" fmla="*/ 96 w 267"/>
                  <a:gd name="T33" fmla="*/ 0 h 320"/>
                  <a:gd name="T34" fmla="*/ 256 w 267"/>
                  <a:gd name="T35" fmla="*/ 0 h 320"/>
                  <a:gd name="T36" fmla="*/ 267 w 267"/>
                  <a:gd name="T37" fmla="*/ 10 h 320"/>
                  <a:gd name="T38" fmla="*/ 142 w 267"/>
                  <a:gd name="T39" fmla="*/ 195 h 320"/>
                  <a:gd name="T40" fmla="*/ 142 w 267"/>
                  <a:gd name="T41" fmla="*/ 210 h 320"/>
                  <a:gd name="T42" fmla="*/ 150 w 267"/>
                  <a:gd name="T43" fmla="*/ 213 h 320"/>
                  <a:gd name="T44" fmla="*/ 157 w 267"/>
                  <a:gd name="T45" fmla="*/ 210 h 320"/>
                  <a:gd name="T46" fmla="*/ 200 w 267"/>
                  <a:gd name="T47" fmla="*/ 167 h 320"/>
                  <a:gd name="T48" fmla="*/ 202 w 267"/>
                  <a:gd name="T49" fmla="*/ 164 h 320"/>
                  <a:gd name="T50" fmla="*/ 202 w 267"/>
                  <a:gd name="T51" fmla="*/ 156 h 320"/>
                  <a:gd name="T52" fmla="*/ 200 w 267"/>
                  <a:gd name="T53" fmla="*/ 152 h 320"/>
                  <a:gd name="T54" fmla="*/ 157 w 267"/>
                  <a:gd name="T55" fmla="*/ 109 h 320"/>
                  <a:gd name="T56" fmla="*/ 142 w 267"/>
                  <a:gd name="T57" fmla="*/ 109 h 320"/>
                  <a:gd name="T58" fmla="*/ 142 w 267"/>
                  <a:gd name="T59" fmla="*/ 125 h 320"/>
                  <a:gd name="T60" fmla="*/ 167 w 267"/>
                  <a:gd name="T61" fmla="*/ 149 h 320"/>
                  <a:gd name="T62" fmla="*/ 11 w 267"/>
                  <a:gd name="T63" fmla="*/ 149 h 320"/>
                  <a:gd name="T64" fmla="*/ 0 w 267"/>
                  <a:gd name="T65" fmla="*/ 160 h 320"/>
                  <a:gd name="T66" fmla="*/ 11 w 267"/>
                  <a:gd name="T67" fmla="*/ 170 h 320"/>
                  <a:gd name="T68" fmla="*/ 167 w 267"/>
                  <a:gd name="T69" fmla="*/ 170 h 320"/>
                  <a:gd name="T70" fmla="*/ 142 w 267"/>
                  <a:gd name="T71"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 h="320">
                    <a:moveTo>
                      <a:pt x="267" y="10"/>
                    </a:moveTo>
                    <a:cubicBezTo>
                      <a:pt x="267" y="309"/>
                      <a:pt x="267" y="309"/>
                      <a:pt x="267" y="309"/>
                    </a:cubicBezTo>
                    <a:cubicBezTo>
                      <a:pt x="267" y="315"/>
                      <a:pt x="262" y="320"/>
                      <a:pt x="256" y="320"/>
                    </a:cubicBezTo>
                    <a:cubicBezTo>
                      <a:pt x="96" y="320"/>
                      <a:pt x="96" y="320"/>
                      <a:pt x="96" y="320"/>
                    </a:cubicBezTo>
                    <a:cubicBezTo>
                      <a:pt x="90" y="320"/>
                      <a:pt x="86" y="315"/>
                      <a:pt x="86" y="309"/>
                    </a:cubicBezTo>
                    <a:cubicBezTo>
                      <a:pt x="86" y="213"/>
                      <a:pt x="86" y="213"/>
                      <a:pt x="86" y="213"/>
                    </a:cubicBezTo>
                    <a:cubicBezTo>
                      <a:pt x="86" y="207"/>
                      <a:pt x="90" y="202"/>
                      <a:pt x="96" y="202"/>
                    </a:cubicBezTo>
                    <a:cubicBezTo>
                      <a:pt x="102" y="202"/>
                      <a:pt x="107" y="207"/>
                      <a:pt x="107" y="213"/>
                    </a:cubicBezTo>
                    <a:cubicBezTo>
                      <a:pt x="107" y="298"/>
                      <a:pt x="107" y="298"/>
                      <a:pt x="107" y="298"/>
                    </a:cubicBezTo>
                    <a:cubicBezTo>
                      <a:pt x="246" y="298"/>
                      <a:pt x="246" y="298"/>
                      <a:pt x="246" y="298"/>
                    </a:cubicBezTo>
                    <a:cubicBezTo>
                      <a:pt x="246" y="21"/>
                      <a:pt x="246" y="21"/>
                      <a:pt x="246" y="21"/>
                    </a:cubicBezTo>
                    <a:cubicBezTo>
                      <a:pt x="107" y="21"/>
                      <a:pt x="107" y="21"/>
                      <a:pt x="107" y="21"/>
                    </a:cubicBezTo>
                    <a:cubicBezTo>
                      <a:pt x="107" y="106"/>
                      <a:pt x="107" y="106"/>
                      <a:pt x="107" y="106"/>
                    </a:cubicBezTo>
                    <a:cubicBezTo>
                      <a:pt x="107" y="112"/>
                      <a:pt x="102" y="117"/>
                      <a:pt x="96" y="117"/>
                    </a:cubicBezTo>
                    <a:cubicBezTo>
                      <a:pt x="90" y="117"/>
                      <a:pt x="86" y="112"/>
                      <a:pt x="86" y="106"/>
                    </a:cubicBezTo>
                    <a:cubicBezTo>
                      <a:pt x="86" y="10"/>
                      <a:pt x="86" y="10"/>
                      <a:pt x="86" y="10"/>
                    </a:cubicBezTo>
                    <a:cubicBezTo>
                      <a:pt x="86" y="4"/>
                      <a:pt x="90" y="0"/>
                      <a:pt x="96" y="0"/>
                    </a:cubicBezTo>
                    <a:cubicBezTo>
                      <a:pt x="256" y="0"/>
                      <a:pt x="256" y="0"/>
                      <a:pt x="256" y="0"/>
                    </a:cubicBezTo>
                    <a:cubicBezTo>
                      <a:pt x="262" y="0"/>
                      <a:pt x="267" y="4"/>
                      <a:pt x="267" y="10"/>
                    </a:cubicBezTo>
                    <a:close/>
                    <a:moveTo>
                      <a:pt x="142" y="195"/>
                    </a:moveTo>
                    <a:cubicBezTo>
                      <a:pt x="138" y="199"/>
                      <a:pt x="138" y="206"/>
                      <a:pt x="142" y="210"/>
                    </a:cubicBezTo>
                    <a:cubicBezTo>
                      <a:pt x="144" y="212"/>
                      <a:pt x="147" y="213"/>
                      <a:pt x="150" y="213"/>
                    </a:cubicBezTo>
                    <a:cubicBezTo>
                      <a:pt x="152" y="213"/>
                      <a:pt x="155" y="212"/>
                      <a:pt x="157" y="210"/>
                    </a:cubicBezTo>
                    <a:cubicBezTo>
                      <a:pt x="200" y="167"/>
                      <a:pt x="200" y="167"/>
                      <a:pt x="200" y="167"/>
                    </a:cubicBezTo>
                    <a:cubicBezTo>
                      <a:pt x="201" y="166"/>
                      <a:pt x="202" y="165"/>
                      <a:pt x="202" y="164"/>
                    </a:cubicBezTo>
                    <a:cubicBezTo>
                      <a:pt x="203" y="161"/>
                      <a:pt x="203" y="158"/>
                      <a:pt x="202" y="156"/>
                    </a:cubicBezTo>
                    <a:cubicBezTo>
                      <a:pt x="202" y="154"/>
                      <a:pt x="201" y="153"/>
                      <a:pt x="200" y="152"/>
                    </a:cubicBezTo>
                    <a:cubicBezTo>
                      <a:pt x="157" y="109"/>
                      <a:pt x="157" y="109"/>
                      <a:pt x="157" y="109"/>
                    </a:cubicBezTo>
                    <a:cubicBezTo>
                      <a:pt x="153" y="105"/>
                      <a:pt x="146" y="105"/>
                      <a:pt x="142" y="109"/>
                    </a:cubicBezTo>
                    <a:cubicBezTo>
                      <a:pt x="138" y="114"/>
                      <a:pt x="138" y="120"/>
                      <a:pt x="142" y="125"/>
                    </a:cubicBezTo>
                    <a:cubicBezTo>
                      <a:pt x="167" y="149"/>
                      <a:pt x="167" y="149"/>
                      <a:pt x="167" y="149"/>
                    </a:cubicBezTo>
                    <a:cubicBezTo>
                      <a:pt x="11" y="149"/>
                      <a:pt x="11" y="149"/>
                      <a:pt x="11" y="149"/>
                    </a:cubicBezTo>
                    <a:cubicBezTo>
                      <a:pt x="5" y="149"/>
                      <a:pt x="0" y="154"/>
                      <a:pt x="0" y="160"/>
                    </a:cubicBezTo>
                    <a:cubicBezTo>
                      <a:pt x="0" y="166"/>
                      <a:pt x="5" y="170"/>
                      <a:pt x="11" y="170"/>
                    </a:cubicBezTo>
                    <a:cubicBezTo>
                      <a:pt x="167" y="170"/>
                      <a:pt x="167" y="170"/>
                      <a:pt x="167" y="170"/>
                    </a:cubicBezTo>
                    <a:lnTo>
                      <a:pt x="142" y="19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21" name="Group 20">
            <a:extLst>
              <a:ext uri="{FF2B5EF4-FFF2-40B4-BE49-F238E27FC236}">
                <a16:creationId xmlns:a16="http://schemas.microsoft.com/office/drawing/2014/main" id="{4D083225-A8B7-0348-3D0F-A2429E1918A7}"/>
              </a:ext>
            </a:extLst>
          </p:cNvPr>
          <p:cNvGrpSpPr/>
          <p:nvPr/>
        </p:nvGrpSpPr>
        <p:grpSpPr>
          <a:xfrm>
            <a:off x="1268764" y="5712383"/>
            <a:ext cx="457200" cy="457200"/>
            <a:chOff x="2738208" y="5476072"/>
            <a:chExt cx="457200" cy="457200"/>
          </a:xfrm>
        </p:grpSpPr>
        <p:sp>
          <p:nvSpPr>
            <p:cNvPr id="22" name="Oval 21">
              <a:extLst>
                <a:ext uri="{FF2B5EF4-FFF2-40B4-BE49-F238E27FC236}">
                  <a16:creationId xmlns:a16="http://schemas.microsoft.com/office/drawing/2014/main" id="{4E12424D-631C-3B13-DB22-656A1598901D}"/>
                </a:ext>
              </a:extLst>
            </p:cNvPr>
            <p:cNvSpPr/>
            <p:nvPr/>
          </p:nvSpPr>
          <p:spPr bwMode="gray">
            <a:xfrm rot="5400000">
              <a:off x="2738208" y="5476072"/>
              <a:ext cx="457200" cy="457200"/>
            </a:xfrm>
            <a:prstGeom prst="ellipse">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sp>
          <p:nvSpPr>
            <p:cNvPr id="23" name="Freeform 54">
              <a:extLst>
                <a:ext uri="{FF2B5EF4-FFF2-40B4-BE49-F238E27FC236}">
                  <a16:creationId xmlns:a16="http://schemas.microsoft.com/office/drawing/2014/main" id="{E540D0C8-8933-0031-D06A-53EF60DD0A47}"/>
                </a:ext>
              </a:extLst>
            </p:cNvPr>
            <p:cNvSpPr>
              <a:spLocks noEditPoints="1"/>
            </p:cNvSpPr>
            <p:nvPr/>
          </p:nvSpPr>
          <p:spPr bwMode="auto">
            <a:xfrm>
              <a:off x="2882491" y="5611841"/>
              <a:ext cx="171047" cy="171854"/>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55">
              <a:extLst>
                <a:ext uri="{FF2B5EF4-FFF2-40B4-BE49-F238E27FC236}">
                  <a16:creationId xmlns:a16="http://schemas.microsoft.com/office/drawing/2014/main" id="{94A5CF19-F73B-7BEF-3A42-A0A5864857E9}"/>
                </a:ext>
              </a:extLst>
            </p:cNvPr>
            <p:cNvSpPr>
              <a:spLocks noEditPoints="1"/>
            </p:cNvSpPr>
            <p:nvPr/>
          </p:nvSpPr>
          <p:spPr bwMode="auto">
            <a:xfrm>
              <a:off x="2830854" y="5561055"/>
              <a:ext cx="274321" cy="275128"/>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5" name="Arrow: Pentagon 135">
            <a:extLst>
              <a:ext uri="{FF2B5EF4-FFF2-40B4-BE49-F238E27FC236}">
                <a16:creationId xmlns:a16="http://schemas.microsoft.com/office/drawing/2014/main" id="{BC182DF9-B47D-D70B-4437-CD34634DF7F0}"/>
              </a:ext>
            </a:extLst>
          </p:cNvPr>
          <p:cNvSpPr/>
          <p:nvPr/>
        </p:nvSpPr>
        <p:spPr>
          <a:xfrm>
            <a:off x="87135" y="1478986"/>
            <a:ext cx="1852768" cy="274320"/>
          </a:xfrm>
          <a:prstGeom prst="homePlate">
            <a:avLst/>
          </a:prstGeom>
          <a:gradFill flip="none" rotWithShape="1">
            <a:gsLst>
              <a:gs pos="0">
                <a:schemeClr val="accent2">
                  <a:alpha val="20623"/>
                  <a:lumMod val="84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latin typeface="Calibri" panose="020F0502020204030204" pitchFamily="34" charset="0"/>
                <a:cs typeface="Calibri" panose="020F0502020204030204" pitchFamily="34" charset="0"/>
              </a:rPr>
              <a:t>ERA Key Components</a:t>
            </a:r>
          </a:p>
        </p:txBody>
      </p:sp>
      <p:grpSp>
        <p:nvGrpSpPr>
          <p:cNvPr id="26" name="Group 25">
            <a:extLst>
              <a:ext uri="{FF2B5EF4-FFF2-40B4-BE49-F238E27FC236}">
                <a16:creationId xmlns:a16="http://schemas.microsoft.com/office/drawing/2014/main" id="{46CB229F-8155-FB1F-F4BF-8EE5E681EA22}"/>
              </a:ext>
            </a:extLst>
          </p:cNvPr>
          <p:cNvGrpSpPr/>
          <p:nvPr/>
        </p:nvGrpSpPr>
        <p:grpSpPr>
          <a:xfrm>
            <a:off x="1257185" y="1943685"/>
            <a:ext cx="457200" cy="457200"/>
            <a:chOff x="903791" y="2348143"/>
            <a:chExt cx="457200" cy="457200"/>
          </a:xfrm>
        </p:grpSpPr>
        <p:sp>
          <p:nvSpPr>
            <p:cNvPr id="27" name="Oval 26">
              <a:extLst>
                <a:ext uri="{FF2B5EF4-FFF2-40B4-BE49-F238E27FC236}">
                  <a16:creationId xmlns:a16="http://schemas.microsoft.com/office/drawing/2014/main" id="{6A2E9974-F5ED-A30B-B636-9421D306E40F}"/>
                </a:ext>
              </a:extLst>
            </p:cNvPr>
            <p:cNvSpPr/>
            <p:nvPr/>
          </p:nvSpPr>
          <p:spPr bwMode="gray">
            <a:xfrm rot="5400000">
              <a:off x="903791" y="2348143"/>
              <a:ext cx="457200" cy="457200"/>
            </a:xfrm>
            <a:prstGeom prst="ellipse">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sp>
          <p:nvSpPr>
            <p:cNvPr id="28" name="Freeform 489">
              <a:extLst>
                <a:ext uri="{FF2B5EF4-FFF2-40B4-BE49-F238E27FC236}">
                  <a16:creationId xmlns:a16="http://schemas.microsoft.com/office/drawing/2014/main" id="{F87F3461-2006-985C-59FB-0D26D8330C71}"/>
                </a:ext>
              </a:extLst>
            </p:cNvPr>
            <p:cNvSpPr>
              <a:spLocks noEditPoints="1"/>
            </p:cNvSpPr>
            <p:nvPr/>
          </p:nvSpPr>
          <p:spPr bwMode="auto">
            <a:xfrm>
              <a:off x="1103014" y="2652767"/>
              <a:ext cx="46670" cy="4667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21 h 64"/>
                <a:gd name="T12" fmla="*/ 21 w 64"/>
                <a:gd name="T13" fmla="*/ 32 h 64"/>
                <a:gd name="T14" fmla="*/ 32 w 64"/>
                <a:gd name="T15" fmla="*/ 42 h 64"/>
                <a:gd name="T16" fmla="*/ 4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49"/>
                    <a:pt x="0" y="32"/>
                  </a:cubicBezTo>
                  <a:cubicBezTo>
                    <a:pt x="0" y="14"/>
                    <a:pt x="14" y="0"/>
                    <a:pt x="32" y="0"/>
                  </a:cubicBezTo>
                  <a:cubicBezTo>
                    <a:pt x="49" y="0"/>
                    <a:pt x="64" y="14"/>
                    <a:pt x="64" y="32"/>
                  </a:cubicBezTo>
                  <a:cubicBezTo>
                    <a:pt x="64" y="49"/>
                    <a:pt x="49" y="64"/>
                    <a:pt x="32" y="64"/>
                  </a:cubicBezTo>
                  <a:close/>
                  <a:moveTo>
                    <a:pt x="32" y="21"/>
                  </a:moveTo>
                  <a:cubicBezTo>
                    <a:pt x="26" y="21"/>
                    <a:pt x="21" y="26"/>
                    <a:pt x="21" y="32"/>
                  </a:cubicBezTo>
                  <a:cubicBezTo>
                    <a:pt x="21" y="38"/>
                    <a:pt x="26" y="42"/>
                    <a:pt x="32" y="42"/>
                  </a:cubicBezTo>
                  <a:cubicBezTo>
                    <a:pt x="38" y="42"/>
                    <a:pt x="42" y="38"/>
                    <a:pt x="42" y="32"/>
                  </a:cubicBezTo>
                  <a:cubicBezTo>
                    <a:pt x="42" y="26"/>
                    <a:pt x="38" y="21"/>
                    <a:pt x="32" y="2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490">
              <a:extLst>
                <a:ext uri="{FF2B5EF4-FFF2-40B4-BE49-F238E27FC236}">
                  <a16:creationId xmlns:a16="http://schemas.microsoft.com/office/drawing/2014/main" id="{3FFF8681-2C1E-C73C-FBDE-52AAE8EBD43A}"/>
                </a:ext>
              </a:extLst>
            </p:cNvPr>
            <p:cNvSpPr>
              <a:spLocks noEditPoints="1"/>
            </p:cNvSpPr>
            <p:nvPr/>
          </p:nvSpPr>
          <p:spPr bwMode="auto">
            <a:xfrm>
              <a:off x="1057429" y="2468257"/>
              <a:ext cx="137840" cy="169315"/>
            </a:xfrm>
            <a:custGeom>
              <a:avLst/>
              <a:gdLst>
                <a:gd name="T0" fmla="*/ 116 w 191"/>
                <a:gd name="T1" fmla="*/ 234 h 234"/>
                <a:gd name="T2" fmla="*/ 73 w 191"/>
                <a:gd name="T3" fmla="*/ 234 h 234"/>
                <a:gd name="T4" fmla="*/ 63 w 191"/>
                <a:gd name="T5" fmla="*/ 224 h 234"/>
                <a:gd name="T6" fmla="*/ 63 w 191"/>
                <a:gd name="T7" fmla="*/ 138 h 234"/>
                <a:gd name="T8" fmla="*/ 66 w 191"/>
                <a:gd name="T9" fmla="*/ 131 h 234"/>
                <a:gd name="T10" fmla="*/ 73 w 191"/>
                <a:gd name="T11" fmla="*/ 128 h 234"/>
                <a:gd name="T12" fmla="*/ 95 w 191"/>
                <a:gd name="T13" fmla="*/ 128 h 234"/>
                <a:gd name="T14" fmla="*/ 127 w 191"/>
                <a:gd name="T15" fmla="*/ 96 h 234"/>
                <a:gd name="T16" fmla="*/ 95 w 191"/>
                <a:gd name="T17" fmla="*/ 64 h 234"/>
                <a:gd name="T18" fmla="*/ 63 w 191"/>
                <a:gd name="T19" fmla="*/ 90 h 234"/>
                <a:gd name="T20" fmla="*/ 53 w 191"/>
                <a:gd name="T21" fmla="*/ 99 h 234"/>
                <a:gd name="T22" fmla="*/ 10 w 191"/>
                <a:gd name="T23" fmla="*/ 96 h 234"/>
                <a:gd name="T24" fmla="*/ 0 w 191"/>
                <a:gd name="T25" fmla="*/ 85 h 234"/>
                <a:gd name="T26" fmla="*/ 0 w 191"/>
                <a:gd name="T27" fmla="*/ 80 h 234"/>
                <a:gd name="T28" fmla="*/ 95 w 191"/>
                <a:gd name="T29" fmla="*/ 0 h 234"/>
                <a:gd name="T30" fmla="*/ 191 w 191"/>
                <a:gd name="T31" fmla="*/ 96 h 234"/>
                <a:gd name="T32" fmla="*/ 127 w 191"/>
                <a:gd name="T33" fmla="*/ 186 h 234"/>
                <a:gd name="T34" fmla="*/ 127 w 191"/>
                <a:gd name="T35" fmla="*/ 224 h 234"/>
                <a:gd name="T36" fmla="*/ 116 w 191"/>
                <a:gd name="T37" fmla="*/ 234 h 234"/>
                <a:gd name="T38" fmla="*/ 84 w 191"/>
                <a:gd name="T39" fmla="*/ 213 h 234"/>
                <a:gd name="T40" fmla="*/ 105 w 191"/>
                <a:gd name="T41" fmla="*/ 213 h 234"/>
                <a:gd name="T42" fmla="*/ 105 w 191"/>
                <a:gd name="T43" fmla="*/ 178 h 234"/>
                <a:gd name="T44" fmla="*/ 113 w 191"/>
                <a:gd name="T45" fmla="*/ 168 h 234"/>
                <a:gd name="T46" fmla="*/ 169 w 191"/>
                <a:gd name="T47" fmla="*/ 96 h 234"/>
                <a:gd name="T48" fmla="*/ 95 w 191"/>
                <a:gd name="T49" fmla="*/ 21 h 234"/>
                <a:gd name="T50" fmla="*/ 23 w 191"/>
                <a:gd name="T51" fmla="*/ 75 h 234"/>
                <a:gd name="T52" fmla="*/ 45 w 191"/>
                <a:gd name="T53" fmla="*/ 77 h 234"/>
                <a:gd name="T54" fmla="*/ 95 w 191"/>
                <a:gd name="T55" fmla="*/ 42 h 234"/>
                <a:gd name="T56" fmla="*/ 148 w 191"/>
                <a:gd name="T57" fmla="*/ 96 h 234"/>
                <a:gd name="T58" fmla="*/ 95 w 191"/>
                <a:gd name="T59" fmla="*/ 149 h 234"/>
                <a:gd name="T60" fmla="*/ 84 w 191"/>
                <a:gd name="T61" fmla="*/ 149 h 234"/>
                <a:gd name="T62" fmla="*/ 84 w 191"/>
                <a:gd name="T63" fmla="*/ 21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234">
                  <a:moveTo>
                    <a:pt x="116" y="234"/>
                  </a:moveTo>
                  <a:cubicBezTo>
                    <a:pt x="73" y="234"/>
                    <a:pt x="73" y="234"/>
                    <a:pt x="73" y="234"/>
                  </a:cubicBezTo>
                  <a:cubicBezTo>
                    <a:pt x="67" y="234"/>
                    <a:pt x="63" y="230"/>
                    <a:pt x="63" y="224"/>
                  </a:cubicBezTo>
                  <a:cubicBezTo>
                    <a:pt x="63" y="138"/>
                    <a:pt x="63" y="138"/>
                    <a:pt x="63" y="138"/>
                  </a:cubicBezTo>
                  <a:cubicBezTo>
                    <a:pt x="63" y="136"/>
                    <a:pt x="64" y="133"/>
                    <a:pt x="66" y="131"/>
                  </a:cubicBezTo>
                  <a:cubicBezTo>
                    <a:pt x="68" y="129"/>
                    <a:pt x="70" y="128"/>
                    <a:pt x="73" y="128"/>
                  </a:cubicBezTo>
                  <a:cubicBezTo>
                    <a:pt x="95" y="128"/>
                    <a:pt x="95" y="128"/>
                    <a:pt x="95" y="128"/>
                  </a:cubicBezTo>
                  <a:cubicBezTo>
                    <a:pt x="111" y="128"/>
                    <a:pt x="127" y="112"/>
                    <a:pt x="127" y="96"/>
                  </a:cubicBezTo>
                  <a:cubicBezTo>
                    <a:pt x="127" y="78"/>
                    <a:pt x="112" y="64"/>
                    <a:pt x="95" y="64"/>
                  </a:cubicBezTo>
                  <a:cubicBezTo>
                    <a:pt x="79" y="64"/>
                    <a:pt x="66" y="75"/>
                    <a:pt x="63" y="90"/>
                  </a:cubicBezTo>
                  <a:cubicBezTo>
                    <a:pt x="62" y="95"/>
                    <a:pt x="58" y="99"/>
                    <a:pt x="53" y="99"/>
                  </a:cubicBezTo>
                  <a:cubicBezTo>
                    <a:pt x="10" y="96"/>
                    <a:pt x="10" y="96"/>
                    <a:pt x="10" y="96"/>
                  </a:cubicBezTo>
                  <a:cubicBezTo>
                    <a:pt x="4" y="95"/>
                    <a:pt x="0" y="91"/>
                    <a:pt x="0" y="85"/>
                  </a:cubicBezTo>
                  <a:cubicBezTo>
                    <a:pt x="0" y="85"/>
                    <a:pt x="0" y="82"/>
                    <a:pt x="0" y="80"/>
                  </a:cubicBezTo>
                  <a:cubicBezTo>
                    <a:pt x="8" y="33"/>
                    <a:pt x="47" y="0"/>
                    <a:pt x="95" y="0"/>
                  </a:cubicBezTo>
                  <a:cubicBezTo>
                    <a:pt x="148" y="0"/>
                    <a:pt x="191" y="43"/>
                    <a:pt x="191" y="96"/>
                  </a:cubicBezTo>
                  <a:cubicBezTo>
                    <a:pt x="191" y="137"/>
                    <a:pt x="165" y="173"/>
                    <a:pt x="127" y="186"/>
                  </a:cubicBezTo>
                  <a:cubicBezTo>
                    <a:pt x="127" y="224"/>
                    <a:pt x="127" y="224"/>
                    <a:pt x="127" y="224"/>
                  </a:cubicBezTo>
                  <a:cubicBezTo>
                    <a:pt x="127" y="230"/>
                    <a:pt x="122" y="234"/>
                    <a:pt x="116" y="234"/>
                  </a:cubicBezTo>
                  <a:close/>
                  <a:moveTo>
                    <a:pt x="84" y="213"/>
                  </a:moveTo>
                  <a:cubicBezTo>
                    <a:pt x="105" y="213"/>
                    <a:pt x="105" y="213"/>
                    <a:pt x="105" y="213"/>
                  </a:cubicBezTo>
                  <a:cubicBezTo>
                    <a:pt x="105" y="178"/>
                    <a:pt x="105" y="178"/>
                    <a:pt x="105" y="178"/>
                  </a:cubicBezTo>
                  <a:cubicBezTo>
                    <a:pt x="105" y="173"/>
                    <a:pt x="109" y="169"/>
                    <a:pt x="113" y="168"/>
                  </a:cubicBezTo>
                  <a:cubicBezTo>
                    <a:pt x="146" y="159"/>
                    <a:pt x="169" y="130"/>
                    <a:pt x="169" y="96"/>
                  </a:cubicBezTo>
                  <a:cubicBezTo>
                    <a:pt x="169" y="54"/>
                    <a:pt x="136" y="21"/>
                    <a:pt x="95" y="21"/>
                  </a:cubicBezTo>
                  <a:cubicBezTo>
                    <a:pt x="61" y="21"/>
                    <a:pt x="32" y="43"/>
                    <a:pt x="23" y="75"/>
                  </a:cubicBezTo>
                  <a:cubicBezTo>
                    <a:pt x="45" y="77"/>
                    <a:pt x="45" y="77"/>
                    <a:pt x="45" y="77"/>
                  </a:cubicBezTo>
                  <a:cubicBezTo>
                    <a:pt x="52" y="56"/>
                    <a:pt x="72" y="42"/>
                    <a:pt x="95" y="42"/>
                  </a:cubicBezTo>
                  <a:cubicBezTo>
                    <a:pt x="124" y="42"/>
                    <a:pt x="148" y="66"/>
                    <a:pt x="148" y="96"/>
                  </a:cubicBezTo>
                  <a:cubicBezTo>
                    <a:pt x="148" y="125"/>
                    <a:pt x="124" y="149"/>
                    <a:pt x="95" y="149"/>
                  </a:cubicBezTo>
                  <a:cubicBezTo>
                    <a:pt x="84" y="149"/>
                    <a:pt x="84" y="149"/>
                    <a:pt x="84" y="149"/>
                  </a:cubicBezTo>
                  <a:lnTo>
                    <a:pt x="84" y="21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30" name="Straight Connector 29">
            <a:extLst>
              <a:ext uri="{FF2B5EF4-FFF2-40B4-BE49-F238E27FC236}">
                <a16:creationId xmlns:a16="http://schemas.microsoft.com/office/drawing/2014/main" id="{1D1C9347-0742-CD77-73B1-710697872448}"/>
              </a:ext>
            </a:extLst>
          </p:cNvPr>
          <p:cNvCxnSpPr>
            <a:cxnSpLocks/>
          </p:cNvCxnSpPr>
          <p:nvPr/>
        </p:nvCxnSpPr>
        <p:spPr>
          <a:xfrm flipH="1">
            <a:off x="751286" y="2172285"/>
            <a:ext cx="505901" cy="0"/>
          </a:xfrm>
          <a:prstGeom prst="line">
            <a:avLst/>
          </a:prstGeom>
          <a:noFill/>
          <a:ln w="9525" cap="flat" cmpd="sng" algn="ctr">
            <a:solidFill>
              <a:schemeClr val="bg1">
                <a:lumMod val="75000"/>
              </a:schemeClr>
            </a:solidFill>
            <a:prstDash val="dash"/>
          </a:ln>
          <a:effectLst/>
        </p:spPr>
      </p:cxnSp>
      <p:cxnSp>
        <p:nvCxnSpPr>
          <p:cNvPr id="31" name="Straight Connector 30">
            <a:extLst>
              <a:ext uri="{FF2B5EF4-FFF2-40B4-BE49-F238E27FC236}">
                <a16:creationId xmlns:a16="http://schemas.microsoft.com/office/drawing/2014/main" id="{3BD7C090-AE22-BAF0-240D-8D4ECF87EE47}"/>
              </a:ext>
            </a:extLst>
          </p:cNvPr>
          <p:cNvCxnSpPr>
            <a:cxnSpLocks/>
          </p:cNvCxnSpPr>
          <p:nvPr/>
        </p:nvCxnSpPr>
        <p:spPr>
          <a:xfrm flipH="1">
            <a:off x="751286" y="2926025"/>
            <a:ext cx="505901" cy="0"/>
          </a:xfrm>
          <a:prstGeom prst="line">
            <a:avLst/>
          </a:prstGeom>
          <a:noFill/>
          <a:ln w="9525" cap="flat" cmpd="sng" algn="ctr">
            <a:solidFill>
              <a:schemeClr val="bg1">
                <a:lumMod val="75000"/>
              </a:schemeClr>
            </a:solidFill>
            <a:prstDash val="dash"/>
          </a:ln>
          <a:effectLst/>
        </p:spPr>
      </p:cxnSp>
      <p:cxnSp>
        <p:nvCxnSpPr>
          <p:cNvPr id="32" name="Straight Connector 31">
            <a:extLst>
              <a:ext uri="{FF2B5EF4-FFF2-40B4-BE49-F238E27FC236}">
                <a16:creationId xmlns:a16="http://schemas.microsoft.com/office/drawing/2014/main" id="{3ACA1709-94A4-93C2-4B69-9D4ABCC793C3}"/>
              </a:ext>
            </a:extLst>
          </p:cNvPr>
          <p:cNvCxnSpPr>
            <a:cxnSpLocks/>
          </p:cNvCxnSpPr>
          <p:nvPr/>
        </p:nvCxnSpPr>
        <p:spPr>
          <a:xfrm flipH="1">
            <a:off x="755873" y="3679765"/>
            <a:ext cx="501312" cy="0"/>
          </a:xfrm>
          <a:prstGeom prst="line">
            <a:avLst/>
          </a:prstGeom>
          <a:noFill/>
          <a:ln w="9525" cap="flat" cmpd="sng" algn="ctr">
            <a:solidFill>
              <a:schemeClr val="bg1">
                <a:lumMod val="75000"/>
              </a:schemeClr>
            </a:solidFill>
            <a:prstDash val="dash"/>
          </a:ln>
          <a:effectLst/>
        </p:spPr>
      </p:cxnSp>
      <p:cxnSp>
        <p:nvCxnSpPr>
          <p:cNvPr id="33" name="Straight Connector 32">
            <a:extLst>
              <a:ext uri="{FF2B5EF4-FFF2-40B4-BE49-F238E27FC236}">
                <a16:creationId xmlns:a16="http://schemas.microsoft.com/office/drawing/2014/main" id="{2393AE73-0590-86DB-D943-D1BCD227C986}"/>
              </a:ext>
            </a:extLst>
          </p:cNvPr>
          <p:cNvCxnSpPr>
            <a:cxnSpLocks/>
          </p:cNvCxnSpPr>
          <p:nvPr/>
        </p:nvCxnSpPr>
        <p:spPr>
          <a:xfrm flipH="1">
            <a:off x="755873" y="4433505"/>
            <a:ext cx="501312" cy="0"/>
          </a:xfrm>
          <a:prstGeom prst="line">
            <a:avLst/>
          </a:prstGeom>
          <a:noFill/>
          <a:ln w="9525" cap="flat" cmpd="sng" algn="ctr">
            <a:solidFill>
              <a:schemeClr val="bg1">
                <a:lumMod val="75000"/>
              </a:schemeClr>
            </a:solidFill>
            <a:prstDash val="dash"/>
          </a:ln>
          <a:effectLst/>
        </p:spPr>
      </p:cxnSp>
      <p:cxnSp>
        <p:nvCxnSpPr>
          <p:cNvPr id="34" name="Straight Connector 33">
            <a:extLst>
              <a:ext uri="{FF2B5EF4-FFF2-40B4-BE49-F238E27FC236}">
                <a16:creationId xmlns:a16="http://schemas.microsoft.com/office/drawing/2014/main" id="{60C28A60-E9AB-A1CE-FFB6-5935B6818791}"/>
              </a:ext>
            </a:extLst>
          </p:cNvPr>
          <p:cNvCxnSpPr>
            <a:cxnSpLocks/>
          </p:cNvCxnSpPr>
          <p:nvPr/>
        </p:nvCxnSpPr>
        <p:spPr>
          <a:xfrm flipH="1" flipV="1">
            <a:off x="755873" y="5186049"/>
            <a:ext cx="501312" cy="1196"/>
          </a:xfrm>
          <a:prstGeom prst="line">
            <a:avLst/>
          </a:prstGeom>
          <a:noFill/>
          <a:ln w="9525" cap="flat" cmpd="sng" algn="ctr">
            <a:solidFill>
              <a:schemeClr val="bg1">
                <a:lumMod val="75000"/>
              </a:schemeClr>
            </a:solidFill>
            <a:prstDash val="dash"/>
          </a:ln>
          <a:effectLst/>
        </p:spPr>
      </p:cxnSp>
      <p:cxnSp>
        <p:nvCxnSpPr>
          <p:cNvPr id="35" name="Straight Connector 34">
            <a:extLst>
              <a:ext uri="{FF2B5EF4-FFF2-40B4-BE49-F238E27FC236}">
                <a16:creationId xmlns:a16="http://schemas.microsoft.com/office/drawing/2014/main" id="{B148D427-7401-FC46-EE4F-F65E311ABB00}"/>
              </a:ext>
            </a:extLst>
          </p:cNvPr>
          <p:cNvCxnSpPr>
            <a:cxnSpLocks/>
          </p:cNvCxnSpPr>
          <p:nvPr/>
        </p:nvCxnSpPr>
        <p:spPr>
          <a:xfrm>
            <a:off x="755873" y="5940983"/>
            <a:ext cx="512891" cy="0"/>
          </a:xfrm>
          <a:prstGeom prst="line">
            <a:avLst/>
          </a:prstGeom>
          <a:noFill/>
          <a:ln w="9525" cap="flat" cmpd="sng" algn="ctr">
            <a:solidFill>
              <a:schemeClr val="bg1">
                <a:lumMod val="75000"/>
              </a:schemeClr>
            </a:solidFill>
            <a:prstDash val="dash"/>
          </a:ln>
          <a:effectLst/>
        </p:spPr>
      </p:cxnSp>
      <p:grpSp>
        <p:nvGrpSpPr>
          <p:cNvPr id="36" name="Group 35">
            <a:extLst>
              <a:ext uri="{FF2B5EF4-FFF2-40B4-BE49-F238E27FC236}">
                <a16:creationId xmlns:a16="http://schemas.microsoft.com/office/drawing/2014/main" id="{0DF2EFE3-8777-7580-7523-36B1536E872F}"/>
              </a:ext>
            </a:extLst>
          </p:cNvPr>
          <p:cNvGrpSpPr/>
          <p:nvPr/>
        </p:nvGrpSpPr>
        <p:grpSpPr>
          <a:xfrm>
            <a:off x="1257185" y="4204905"/>
            <a:ext cx="457200" cy="457200"/>
            <a:chOff x="1930416" y="4083429"/>
            <a:chExt cx="457200" cy="457200"/>
          </a:xfrm>
        </p:grpSpPr>
        <p:sp>
          <p:nvSpPr>
            <p:cNvPr id="37" name="Oval 36">
              <a:extLst>
                <a:ext uri="{FF2B5EF4-FFF2-40B4-BE49-F238E27FC236}">
                  <a16:creationId xmlns:a16="http://schemas.microsoft.com/office/drawing/2014/main" id="{776DE24E-C869-EF3F-0295-2DE334D5C130}"/>
                </a:ext>
              </a:extLst>
            </p:cNvPr>
            <p:cNvSpPr/>
            <p:nvPr/>
          </p:nvSpPr>
          <p:spPr bwMode="gray">
            <a:xfrm rot="5400000">
              <a:off x="1930416" y="4083429"/>
              <a:ext cx="457200" cy="457200"/>
            </a:xfrm>
            <a:prstGeom prst="ellipse">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prstClr val="white"/>
                </a:solidFill>
                <a:effectLst/>
                <a:uLnTx/>
                <a:uFillTx/>
                <a:latin typeface="Calibri"/>
              </a:endParaRPr>
            </a:p>
          </p:txBody>
        </p:sp>
        <p:sp>
          <p:nvSpPr>
            <p:cNvPr id="38" name="Freeform 504">
              <a:extLst>
                <a:ext uri="{FF2B5EF4-FFF2-40B4-BE49-F238E27FC236}">
                  <a16:creationId xmlns:a16="http://schemas.microsoft.com/office/drawing/2014/main" id="{CF530305-FEE6-8E4B-E120-90436A1475C1}"/>
                </a:ext>
              </a:extLst>
            </p:cNvPr>
            <p:cNvSpPr>
              <a:spLocks noEditPoints="1"/>
            </p:cNvSpPr>
            <p:nvPr/>
          </p:nvSpPr>
          <p:spPr bwMode="auto">
            <a:xfrm>
              <a:off x="2041574" y="4198522"/>
              <a:ext cx="230310" cy="192466"/>
            </a:xfrm>
            <a:custGeom>
              <a:avLst/>
              <a:gdLst>
                <a:gd name="T0" fmla="*/ 319 w 321"/>
                <a:gd name="T1" fmla="*/ 252 h 268"/>
                <a:gd name="T2" fmla="*/ 170 w 321"/>
                <a:gd name="T3" fmla="*/ 6 h 268"/>
                <a:gd name="T4" fmla="*/ 152 w 321"/>
                <a:gd name="T5" fmla="*/ 6 h 268"/>
                <a:gd name="T6" fmla="*/ 2 w 321"/>
                <a:gd name="T7" fmla="*/ 252 h 268"/>
                <a:gd name="T8" fmla="*/ 2 w 321"/>
                <a:gd name="T9" fmla="*/ 263 h 268"/>
                <a:gd name="T10" fmla="*/ 11 w 321"/>
                <a:gd name="T11" fmla="*/ 268 h 268"/>
                <a:gd name="T12" fmla="*/ 310 w 321"/>
                <a:gd name="T13" fmla="*/ 268 h 268"/>
                <a:gd name="T14" fmla="*/ 319 w 321"/>
                <a:gd name="T15" fmla="*/ 263 h 268"/>
                <a:gd name="T16" fmla="*/ 319 w 321"/>
                <a:gd name="T17" fmla="*/ 252 h 268"/>
                <a:gd name="T18" fmla="*/ 30 w 321"/>
                <a:gd name="T19" fmla="*/ 247 h 268"/>
                <a:gd name="T20" fmla="*/ 161 w 321"/>
                <a:gd name="T21" fmla="*/ 33 h 268"/>
                <a:gd name="T22" fmla="*/ 291 w 321"/>
                <a:gd name="T23" fmla="*/ 247 h 268"/>
                <a:gd name="T24" fmla="*/ 30 w 321"/>
                <a:gd name="T25" fmla="*/ 247 h 268"/>
                <a:gd name="T26" fmla="*/ 161 w 321"/>
                <a:gd name="T27" fmla="*/ 87 h 268"/>
                <a:gd name="T28" fmla="*/ 171 w 321"/>
                <a:gd name="T29" fmla="*/ 97 h 268"/>
                <a:gd name="T30" fmla="*/ 171 w 321"/>
                <a:gd name="T31" fmla="*/ 172 h 268"/>
                <a:gd name="T32" fmla="*/ 161 w 321"/>
                <a:gd name="T33" fmla="*/ 183 h 268"/>
                <a:gd name="T34" fmla="*/ 150 w 321"/>
                <a:gd name="T35" fmla="*/ 172 h 268"/>
                <a:gd name="T36" fmla="*/ 150 w 321"/>
                <a:gd name="T37" fmla="*/ 97 h 268"/>
                <a:gd name="T38" fmla="*/ 161 w 321"/>
                <a:gd name="T39" fmla="*/ 87 h 268"/>
                <a:gd name="T40" fmla="*/ 171 w 321"/>
                <a:gd name="T41" fmla="*/ 215 h 268"/>
                <a:gd name="T42" fmla="*/ 161 w 321"/>
                <a:gd name="T43" fmla="*/ 225 h 268"/>
                <a:gd name="T44" fmla="*/ 150 w 321"/>
                <a:gd name="T45" fmla="*/ 215 h 268"/>
                <a:gd name="T46" fmla="*/ 161 w 321"/>
                <a:gd name="T47" fmla="*/ 204 h 268"/>
                <a:gd name="T48" fmla="*/ 171 w 321"/>
                <a:gd name="T49" fmla="*/ 2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268">
                  <a:moveTo>
                    <a:pt x="319" y="252"/>
                  </a:moveTo>
                  <a:cubicBezTo>
                    <a:pt x="170" y="6"/>
                    <a:pt x="170" y="6"/>
                    <a:pt x="170" y="6"/>
                  </a:cubicBezTo>
                  <a:cubicBezTo>
                    <a:pt x="166" y="0"/>
                    <a:pt x="155" y="0"/>
                    <a:pt x="152" y="6"/>
                  </a:cubicBezTo>
                  <a:cubicBezTo>
                    <a:pt x="2" y="252"/>
                    <a:pt x="2" y="252"/>
                    <a:pt x="2" y="252"/>
                  </a:cubicBezTo>
                  <a:cubicBezTo>
                    <a:pt x="0" y="255"/>
                    <a:pt x="0" y="259"/>
                    <a:pt x="2" y="263"/>
                  </a:cubicBezTo>
                  <a:cubicBezTo>
                    <a:pt x="4" y="266"/>
                    <a:pt x="7" y="268"/>
                    <a:pt x="11" y="268"/>
                  </a:cubicBezTo>
                  <a:cubicBezTo>
                    <a:pt x="310" y="268"/>
                    <a:pt x="310" y="268"/>
                    <a:pt x="310" y="268"/>
                  </a:cubicBezTo>
                  <a:cubicBezTo>
                    <a:pt x="314" y="268"/>
                    <a:pt x="317" y="266"/>
                    <a:pt x="319" y="263"/>
                  </a:cubicBezTo>
                  <a:cubicBezTo>
                    <a:pt x="321" y="259"/>
                    <a:pt x="321" y="255"/>
                    <a:pt x="319" y="252"/>
                  </a:cubicBezTo>
                  <a:close/>
                  <a:moveTo>
                    <a:pt x="30" y="247"/>
                  </a:moveTo>
                  <a:cubicBezTo>
                    <a:pt x="161" y="33"/>
                    <a:pt x="161" y="33"/>
                    <a:pt x="161" y="33"/>
                  </a:cubicBezTo>
                  <a:cubicBezTo>
                    <a:pt x="291" y="247"/>
                    <a:pt x="291" y="247"/>
                    <a:pt x="291" y="247"/>
                  </a:cubicBezTo>
                  <a:lnTo>
                    <a:pt x="30" y="247"/>
                  </a:lnTo>
                  <a:close/>
                  <a:moveTo>
                    <a:pt x="161" y="87"/>
                  </a:moveTo>
                  <a:cubicBezTo>
                    <a:pt x="167" y="87"/>
                    <a:pt x="171" y="91"/>
                    <a:pt x="171" y="97"/>
                  </a:cubicBezTo>
                  <a:cubicBezTo>
                    <a:pt x="171" y="172"/>
                    <a:pt x="171" y="172"/>
                    <a:pt x="171" y="172"/>
                  </a:cubicBezTo>
                  <a:cubicBezTo>
                    <a:pt x="171" y="178"/>
                    <a:pt x="167" y="183"/>
                    <a:pt x="161" y="183"/>
                  </a:cubicBezTo>
                  <a:cubicBezTo>
                    <a:pt x="155" y="183"/>
                    <a:pt x="150" y="178"/>
                    <a:pt x="150" y="172"/>
                  </a:cubicBezTo>
                  <a:cubicBezTo>
                    <a:pt x="150" y="97"/>
                    <a:pt x="150" y="97"/>
                    <a:pt x="150" y="97"/>
                  </a:cubicBezTo>
                  <a:cubicBezTo>
                    <a:pt x="150" y="91"/>
                    <a:pt x="155" y="87"/>
                    <a:pt x="161" y="87"/>
                  </a:cubicBezTo>
                  <a:close/>
                  <a:moveTo>
                    <a:pt x="171" y="215"/>
                  </a:moveTo>
                  <a:cubicBezTo>
                    <a:pt x="171" y="221"/>
                    <a:pt x="167" y="225"/>
                    <a:pt x="161" y="225"/>
                  </a:cubicBezTo>
                  <a:cubicBezTo>
                    <a:pt x="155" y="225"/>
                    <a:pt x="150" y="221"/>
                    <a:pt x="150" y="215"/>
                  </a:cubicBezTo>
                  <a:cubicBezTo>
                    <a:pt x="150" y="209"/>
                    <a:pt x="155" y="204"/>
                    <a:pt x="161" y="204"/>
                  </a:cubicBezTo>
                  <a:cubicBezTo>
                    <a:pt x="167" y="204"/>
                    <a:pt x="171" y="209"/>
                    <a:pt x="171" y="21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9" name="Freeform 6">
            <a:extLst>
              <a:ext uri="{FF2B5EF4-FFF2-40B4-BE49-F238E27FC236}">
                <a16:creationId xmlns:a16="http://schemas.microsoft.com/office/drawing/2014/main" id="{62BA61E6-2B96-FF28-9F26-B6CBCE90FF43}"/>
              </a:ext>
            </a:extLst>
          </p:cNvPr>
          <p:cNvSpPr>
            <a:spLocks/>
          </p:cNvSpPr>
          <p:nvPr/>
        </p:nvSpPr>
        <p:spPr bwMode="auto">
          <a:xfrm>
            <a:off x="9529979" y="1852779"/>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40" name="Title 3">
            <a:extLst>
              <a:ext uri="{FF2B5EF4-FFF2-40B4-BE49-F238E27FC236}">
                <a16:creationId xmlns:a16="http://schemas.microsoft.com/office/drawing/2014/main" id="{CCF99992-4C00-387D-4FEA-042F33B308CA}"/>
              </a:ext>
            </a:extLst>
          </p:cNvPr>
          <p:cNvSpPr txBox="1">
            <a:spLocks/>
          </p:cNvSpPr>
          <p:nvPr/>
        </p:nvSpPr>
        <p:spPr>
          <a:xfrm>
            <a:off x="1862897" y="2025487"/>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rPr>
              <a:t>User Input Interface</a:t>
            </a:r>
            <a:endParaRPr lang="en-US" sz="1300" dirty="0">
              <a:solidFill>
                <a:schemeClr val="accent2"/>
              </a:solidFill>
              <a:latin typeface="Calibri" panose="020F0502020204030204" pitchFamily="34" charset="0"/>
              <a:ea typeface="+mn-ea"/>
              <a:cs typeface="Calibri" panose="020F0502020204030204" pitchFamily="34" charset="0"/>
            </a:endParaRPr>
          </a:p>
        </p:txBody>
      </p:sp>
      <p:sp>
        <p:nvSpPr>
          <p:cNvPr id="41" name="Title 6">
            <a:extLst>
              <a:ext uri="{FF2B5EF4-FFF2-40B4-BE49-F238E27FC236}">
                <a16:creationId xmlns:a16="http://schemas.microsoft.com/office/drawing/2014/main" id="{D07946F7-91AA-DF59-688C-2672780444AD}"/>
              </a:ext>
            </a:extLst>
          </p:cNvPr>
          <p:cNvSpPr txBox="1">
            <a:spLocks/>
          </p:cNvSpPr>
          <p:nvPr/>
        </p:nvSpPr>
        <p:spPr bwMode="gray">
          <a:xfrm>
            <a:off x="3641802" y="1924393"/>
            <a:ext cx="5778944"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Streamlined Data Input: The interface facilitates easy input of crucial information like floor plans, access points, and audio sensors.</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Comprehensive Metadata Repository: A "Metadata" section serves as a repository for network configurations, sensor specifications, and building layout details.</a:t>
            </a:r>
          </a:p>
        </p:txBody>
      </p:sp>
      <p:cxnSp>
        <p:nvCxnSpPr>
          <p:cNvPr id="42" name="Straight Connector 41">
            <a:extLst>
              <a:ext uri="{FF2B5EF4-FFF2-40B4-BE49-F238E27FC236}">
                <a16:creationId xmlns:a16="http://schemas.microsoft.com/office/drawing/2014/main" id="{85672E17-8CD0-1D9A-85C4-8931971B8C62}"/>
              </a:ext>
            </a:extLst>
          </p:cNvPr>
          <p:cNvCxnSpPr>
            <a:cxnSpLocks/>
          </p:cNvCxnSpPr>
          <p:nvPr/>
        </p:nvCxnSpPr>
        <p:spPr>
          <a:xfrm flipH="1" flipV="1">
            <a:off x="3574661" y="1881900"/>
            <a:ext cx="0" cy="640080"/>
          </a:xfrm>
          <a:prstGeom prst="line">
            <a:avLst/>
          </a:prstGeom>
          <a:noFill/>
          <a:ln w="6350">
            <a:solidFill>
              <a:schemeClr val="bg1">
                <a:lumMod val="65000"/>
              </a:schemeClr>
            </a:solidFill>
            <a:prstDash val="solid"/>
          </a:ln>
        </p:spPr>
      </p:cxnSp>
      <p:sp>
        <p:nvSpPr>
          <p:cNvPr id="43" name="Rectangle: Rounded Corners 145">
            <a:extLst>
              <a:ext uri="{FF2B5EF4-FFF2-40B4-BE49-F238E27FC236}">
                <a16:creationId xmlns:a16="http://schemas.microsoft.com/office/drawing/2014/main" id="{0F24FE7E-9D2F-0404-128A-96D40483D172}"/>
              </a:ext>
            </a:extLst>
          </p:cNvPr>
          <p:cNvSpPr/>
          <p:nvPr/>
        </p:nvSpPr>
        <p:spPr bwMode="gray">
          <a:xfrm>
            <a:off x="9846013" y="1753305"/>
            <a:ext cx="1926798" cy="4754187"/>
          </a:xfrm>
          <a:prstGeom prst="roundRect">
            <a:avLst>
              <a:gd name="adj" fmla="val 2136"/>
            </a:avLst>
          </a:prstGeom>
          <a:solidFill>
            <a:schemeClr val="bg1">
              <a:lumMod val="95000"/>
            </a:schemeClr>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DE676E0D-6A7C-6C52-153E-69345D229887}"/>
              </a:ext>
            </a:extLst>
          </p:cNvPr>
          <p:cNvSpPr/>
          <p:nvPr/>
        </p:nvSpPr>
        <p:spPr>
          <a:xfrm>
            <a:off x="9876325" y="1761841"/>
            <a:ext cx="1887313" cy="784830"/>
          </a:xfrm>
          <a:prstGeom prst="rect">
            <a:avLst/>
          </a:prstGeom>
          <a:effectLst/>
        </p:spPr>
        <p:txBody>
          <a:bodyPr wrap="square"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tab pos="457200" algn="l"/>
              </a:tabLst>
              <a:defRPr/>
            </a:pPr>
            <a:r>
              <a:rPr lang="en-US" sz="900" dirty="0">
                <a:solidFill>
                  <a:schemeClr val="accent2"/>
                </a:solidFill>
                <a:latin typeface="Calibri" panose="020F0502020204030204" pitchFamily="34" charset="0"/>
                <a:ea typeface="Open Sans" panose="020B0606030504020204" pitchFamily="34" charset="0"/>
                <a:cs typeface="Calibri" panose="020F0502020204030204" pitchFamily="34" charset="0"/>
              </a:rPr>
              <a:t>Simplifies the process of incorporating building layout </a:t>
            </a:r>
            <a:r>
              <a:rPr lang="en-US" sz="900" dirty="0">
                <a:solidFill>
                  <a:prstClr val="black"/>
                </a:solidFill>
                <a:latin typeface="Calibri" panose="020F0502020204030204" pitchFamily="34" charset="0"/>
                <a:ea typeface="Open Sans" panose="020B0606030504020204" pitchFamily="34" charset="0"/>
                <a:cs typeface="Calibri" panose="020F0502020204030204" pitchFamily="34" charset="0"/>
              </a:rPr>
              <a:t>data into the system, ensuring accurate and efficient planning of emergency response strategies.</a:t>
            </a:r>
          </a:p>
        </p:txBody>
      </p:sp>
      <p:sp>
        <p:nvSpPr>
          <p:cNvPr id="45" name="Rectangle 44">
            <a:extLst>
              <a:ext uri="{FF2B5EF4-FFF2-40B4-BE49-F238E27FC236}">
                <a16:creationId xmlns:a16="http://schemas.microsoft.com/office/drawing/2014/main" id="{5057F264-1EC4-EA91-7F2C-5A8A587DA1AE}"/>
              </a:ext>
            </a:extLst>
          </p:cNvPr>
          <p:cNvSpPr/>
          <p:nvPr/>
        </p:nvSpPr>
        <p:spPr>
          <a:xfrm>
            <a:off x="9835109" y="2671407"/>
            <a:ext cx="1887313" cy="59093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kumimoji="0" lang="en-US" sz="900" b="1" i="0" u="none" strike="noStrike" kern="0" cap="none" spc="0" normalizeH="0" baseline="0" noProof="0" dirty="0">
                <a:ln>
                  <a:noFill/>
                </a:ln>
                <a:solidFill>
                  <a:schemeClr val="accent6"/>
                </a:solidFill>
                <a:effectLst/>
                <a:uLnTx/>
                <a:uFillTx/>
                <a:latin typeface="Calibri"/>
                <a:ea typeface="Open Sans"/>
                <a:cs typeface="Calibri"/>
              </a:rPr>
              <a:t>Early detection of unauthorized devices </a:t>
            </a:r>
            <a:r>
              <a:rPr kumimoji="0" lang="en-US" sz="900" b="1" i="0" u="none" strike="noStrike" kern="0" cap="none" spc="0" normalizeH="0" baseline="0" noProof="0" dirty="0">
                <a:ln>
                  <a:noFill/>
                </a:ln>
                <a:effectLst/>
                <a:uLnTx/>
                <a:uFillTx/>
                <a:latin typeface="Calibri"/>
                <a:ea typeface="Open Sans"/>
                <a:cs typeface="Calibri"/>
              </a:rPr>
              <a:t>allows for prompt action to prevent potential security breaches and safeguard network integrity.</a:t>
            </a:r>
            <a:endParaRPr lang="en-US" sz="900" b="1" i="0" u="none" strike="noStrike" kern="0" cap="none" spc="0" normalizeH="0" baseline="0" noProof="0" dirty="0">
              <a:ln>
                <a:noFill/>
              </a:ln>
              <a:effectLst/>
              <a:uLnTx/>
              <a:uFillTx/>
              <a:latin typeface="Calibri"/>
              <a:ea typeface="Open Sans"/>
              <a:cs typeface="Calibri"/>
            </a:endParaRPr>
          </a:p>
        </p:txBody>
      </p:sp>
      <p:sp>
        <p:nvSpPr>
          <p:cNvPr id="46" name="Rectangle 45">
            <a:extLst>
              <a:ext uri="{FF2B5EF4-FFF2-40B4-BE49-F238E27FC236}">
                <a16:creationId xmlns:a16="http://schemas.microsoft.com/office/drawing/2014/main" id="{96F34038-7461-3504-00F1-8E827C9959EF}"/>
              </a:ext>
            </a:extLst>
          </p:cNvPr>
          <p:cNvSpPr/>
          <p:nvPr/>
        </p:nvSpPr>
        <p:spPr>
          <a:xfrm>
            <a:off x="9865989" y="3353350"/>
            <a:ext cx="1897649" cy="71558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kumimoji="0" lang="en-US" sz="900" b="1" i="0" u="none" strike="noStrike" kern="0" cap="none" spc="0" normalizeH="0" baseline="0" noProof="0" dirty="0">
                <a:ln>
                  <a:noFill/>
                </a:ln>
                <a:solidFill>
                  <a:schemeClr val="accent2"/>
                </a:solidFill>
                <a:effectLst/>
                <a:uLnTx/>
                <a:uFillTx/>
                <a:latin typeface="Calibri"/>
                <a:ea typeface="Open Sans"/>
                <a:cs typeface="Calibri"/>
              </a:rPr>
              <a:t>High precision in gunshot detection </a:t>
            </a:r>
            <a:r>
              <a:rPr kumimoji="0" lang="en-US" sz="900" b="1" i="0" u="none" strike="noStrike" kern="0" cap="none" spc="0" normalizeH="0" baseline="0" noProof="0" dirty="0">
                <a:ln>
                  <a:noFill/>
                </a:ln>
                <a:effectLst/>
                <a:uLnTx/>
                <a:uFillTx/>
                <a:latin typeface="Calibri"/>
                <a:ea typeface="Open Sans"/>
                <a:cs typeface="Calibri"/>
              </a:rPr>
              <a:t>minimizes false alarms and ensures timely response to active shooter incidents, enhancing campus security.</a:t>
            </a:r>
          </a:p>
        </p:txBody>
      </p:sp>
      <p:sp>
        <p:nvSpPr>
          <p:cNvPr id="47" name="Rectangle 46">
            <a:extLst>
              <a:ext uri="{FF2B5EF4-FFF2-40B4-BE49-F238E27FC236}">
                <a16:creationId xmlns:a16="http://schemas.microsoft.com/office/drawing/2014/main" id="{962C0422-0CFB-6E65-16E1-764EFE41DBF7}"/>
              </a:ext>
            </a:extLst>
          </p:cNvPr>
          <p:cNvSpPr/>
          <p:nvPr/>
        </p:nvSpPr>
        <p:spPr>
          <a:xfrm>
            <a:off x="9872413" y="4099504"/>
            <a:ext cx="1887313" cy="71558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lang="en-US" sz="900" b="1" kern="0" dirty="0">
                <a:latin typeface="Calibri"/>
                <a:ea typeface="Open Sans"/>
                <a:cs typeface="Calibri"/>
              </a:rPr>
              <a:t>Prompt </a:t>
            </a:r>
            <a:r>
              <a:rPr lang="en-US" sz="900" b="1" kern="0" dirty="0">
                <a:solidFill>
                  <a:schemeClr val="accent6"/>
                </a:solidFill>
                <a:latin typeface="Calibri"/>
                <a:ea typeface="Open Sans"/>
                <a:cs typeface="Calibri"/>
              </a:rPr>
              <a:t>notification of first responders </a:t>
            </a:r>
            <a:r>
              <a:rPr lang="en-US" sz="900" b="1" kern="0" dirty="0">
                <a:latin typeface="Calibri"/>
                <a:ea typeface="Open Sans"/>
                <a:cs typeface="Calibri"/>
              </a:rPr>
              <a:t>enables swift intervention and mitigation of risks. Alert Nearby Devices via </a:t>
            </a:r>
            <a:r>
              <a:rPr lang="en-US" sz="900" b="1" kern="0" dirty="0">
                <a:solidFill>
                  <a:schemeClr val="accent6"/>
                </a:solidFill>
                <a:latin typeface="Calibri"/>
                <a:ea typeface="Open Sans"/>
                <a:cs typeface="Calibri"/>
              </a:rPr>
              <a:t>Emergency Push Notification</a:t>
            </a:r>
            <a:endParaRPr kumimoji="0" lang="en-US" sz="900" b="1" i="0" u="none" strike="noStrike" kern="0" cap="none" spc="0" normalizeH="0" baseline="0" noProof="0" dirty="0">
              <a:ln>
                <a:noFill/>
              </a:ln>
              <a:solidFill>
                <a:schemeClr val="accent6"/>
              </a:solidFill>
              <a:effectLst/>
              <a:uLnTx/>
              <a:uFillTx/>
              <a:latin typeface="Calibri"/>
              <a:ea typeface="Open Sans"/>
              <a:cs typeface="Calibri"/>
            </a:endParaRPr>
          </a:p>
        </p:txBody>
      </p:sp>
      <p:sp>
        <p:nvSpPr>
          <p:cNvPr id="48" name="Rectangle 47">
            <a:extLst>
              <a:ext uri="{FF2B5EF4-FFF2-40B4-BE49-F238E27FC236}">
                <a16:creationId xmlns:a16="http://schemas.microsoft.com/office/drawing/2014/main" id="{21EBB4CD-580C-8F93-D43A-0EEDC7950E58}"/>
              </a:ext>
            </a:extLst>
          </p:cNvPr>
          <p:cNvSpPr/>
          <p:nvPr/>
        </p:nvSpPr>
        <p:spPr>
          <a:xfrm>
            <a:off x="9882743" y="4876384"/>
            <a:ext cx="1839679" cy="71558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kumimoji="0" lang="en-US" sz="900" b="1" i="0" u="none" strike="noStrike" kern="0" cap="none" spc="0" normalizeH="0" baseline="0" noProof="0" dirty="0">
                <a:ln>
                  <a:noFill/>
                </a:ln>
                <a:solidFill>
                  <a:schemeClr val="accent2"/>
                </a:solidFill>
                <a:effectLst/>
                <a:uLnTx/>
                <a:uFillTx/>
                <a:latin typeface="Calibri"/>
                <a:ea typeface="Open Sans"/>
                <a:cs typeface="Calibri"/>
              </a:rPr>
              <a:t>Real-time tracking of affected devices </a:t>
            </a:r>
            <a:r>
              <a:rPr kumimoji="0" lang="en-US" sz="900" b="1" i="0" u="none" strike="noStrike" kern="0" cap="none" spc="0" normalizeH="0" baseline="0" noProof="0" dirty="0">
                <a:ln>
                  <a:noFill/>
                </a:ln>
                <a:effectLst/>
                <a:uLnTx/>
                <a:uFillTx/>
                <a:latin typeface="Calibri"/>
                <a:ea typeface="Open Sans"/>
                <a:cs typeface="Calibri"/>
              </a:rPr>
              <a:t>allows for dynamic response to evolving situations, ensuring the safety of individuals in crisis scenarios.</a:t>
            </a:r>
          </a:p>
        </p:txBody>
      </p:sp>
      <p:sp>
        <p:nvSpPr>
          <p:cNvPr id="49" name="Rectangle 48">
            <a:extLst>
              <a:ext uri="{FF2B5EF4-FFF2-40B4-BE49-F238E27FC236}">
                <a16:creationId xmlns:a16="http://schemas.microsoft.com/office/drawing/2014/main" id="{CC344F14-7E81-778C-ADEA-2D78379BFF33}"/>
              </a:ext>
            </a:extLst>
          </p:cNvPr>
          <p:cNvSpPr/>
          <p:nvPr/>
        </p:nvSpPr>
        <p:spPr>
          <a:xfrm>
            <a:off x="9876326" y="5734953"/>
            <a:ext cx="1890530" cy="590931"/>
          </a:xfrm>
          <a:prstGeom prst="rect">
            <a:avLst/>
          </a:prstGeom>
          <a:effectLst/>
        </p:spPr>
        <p:txBody>
          <a:bodyPr wrap="square" lIns="91440" tIns="45720" rIns="91440" bIns="4572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tab pos="457200" algn="l"/>
              </a:tabLst>
              <a:defRPr/>
            </a:pPr>
            <a:r>
              <a:rPr lang="en-US" sz="900" b="1" kern="0" dirty="0">
                <a:solidFill>
                  <a:schemeClr val="accent6"/>
                </a:solidFill>
                <a:latin typeface="Calibri"/>
                <a:ea typeface="Open Sans"/>
                <a:cs typeface="Calibri"/>
              </a:rPr>
              <a:t>Avoidance of emergency blockers </a:t>
            </a:r>
            <a:r>
              <a:rPr lang="en-US" sz="900" b="1" kern="0" dirty="0">
                <a:latin typeface="Calibri"/>
                <a:ea typeface="Open Sans"/>
                <a:cs typeface="Calibri"/>
              </a:rPr>
              <a:t>reduces risks during evacuation, ensuring the safety of individuals and responders.</a:t>
            </a:r>
            <a:endParaRPr lang="en-US" sz="900" b="1" i="0" u="none" strike="noStrike" kern="0" cap="none" spc="0" normalizeH="0" baseline="0" noProof="0" dirty="0">
              <a:ln>
                <a:noFill/>
              </a:ln>
              <a:solidFill>
                <a:schemeClr val="accent6"/>
              </a:solidFill>
              <a:effectLst/>
              <a:uLnTx/>
              <a:uFillTx/>
              <a:latin typeface="Calibri"/>
              <a:ea typeface="Open Sans"/>
              <a:cs typeface="Calibri"/>
            </a:endParaRPr>
          </a:p>
        </p:txBody>
      </p:sp>
      <p:sp>
        <p:nvSpPr>
          <p:cNvPr id="50" name="Freeform 6">
            <a:extLst>
              <a:ext uri="{FF2B5EF4-FFF2-40B4-BE49-F238E27FC236}">
                <a16:creationId xmlns:a16="http://schemas.microsoft.com/office/drawing/2014/main" id="{BFDC1921-DAA4-4800-4D85-8624501F31F0}"/>
              </a:ext>
            </a:extLst>
          </p:cNvPr>
          <p:cNvSpPr>
            <a:spLocks/>
          </p:cNvSpPr>
          <p:nvPr/>
        </p:nvSpPr>
        <p:spPr bwMode="auto">
          <a:xfrm>
            <a:off x="9529979" y="2678208"/>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51" name="Title 3">
            <a:extLst>
              <a:ext uri="{FF2B5EF4-FFF2-40B4-BE49-F238E27FC236}">
                <a16:creationId xmlns:a16="http://schemas.microsoft.com/office/drawing/2014/main" id="{9C9C12A4-7ED3-77C3-0897-02BA4E53453D}"/>
              </a:ext>
            </a:extLst>
          </p:cNvPr>
          <p:cNvSpPr txBox="1">
            <a:spLocks/>
          </p:cNvSpPr>
          <p:nvPr/>
        </p:nvSpPr>
        <p:spPr>
          <a:xfrm>
            <a:off x="1855930" y="2744127"/>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6"/>
                </a:solidFill>
                <a:effectLst/>
                <a:uLnTx/>
                <a:uFillTx/>
                <a:latin typeface="Calibri" panose="020F0502020204030204" pitchFamily="34" charset="0"/>
                <a:ea typeface="+mn-ea"/>
                <a:cs typeface="Calibri" panose="020F0502020204030204" pitchFamily="34" charset="0"/>
              </a:rPr>
              <a:t>Network Logs Analyzer</a:t>
            </a:r>
            <a:endParaRPr lang="en-US" sz="1300" dirty="0">
              <a:solidFill>
                <a:schemeClr val="accent6"/>
              </a:solidFill>
              <a:latin typeface="Calibri" panose="020F0502020204030204" pitchFamily="34" charset="0"/>
              <a:ea typeface="+mn-ea"/>
              <a:cs typeface="Calibri" panose="020F0502020204030204" pitchFamily="34" charset="0"/>
            </a:endParaRPr>
          </a:p>
        </p:txBody>
      </p:sp>
      <p:sp>
        <p:nvSpPr>
          <p:cNvPr id="52" name="Title 6">
            <a:extLst>
              <a:ext uri="{FF2B5EF4-FFF2-40B4-BE49-F238E27FC236}">
                <a16:creationId xmlns:a16="http://schemas.microsoft.com/office/drawing/2014/main" id="{92F59799-6847-34A1-BB05-42614B7DEED1}"/>
              </a:ext>
            </a:extLst>
          </p:cNvPr>
          <p:cNvSpPr txBox="1">
            <a:spLocks/>
          </p:cNvSpPr>
          <p:nvPr/>
        </p:nvSpPr>
        <p:spPr bwMode="gray">
          <a:xfrm>
            <a:off x="3646992" y="2726765"/>
            <a:ext cx="5754605"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Centralized Logging Server Connectivity: Orchestrates retrieval of network logs from a centralized repository, enhancing efficiency.</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Identification of Users and Devices: Analyzes network logs to map user activities, strengthening security measures.</a:t>
            </a:r>
          </a:p>
        </p:txBody>
      </p:sp>
      <p:cxnSp>
        <p:nvCxnSpPr>
          <p:cNvPr id="53" name="Straight Connector 52">
            <a:extLst>
              <a:ext uri="{FF2B5EF4-FFF2-40B4-BE49-F238E27FC236}">
                <a16:creationId xmlns:a16="http://schemas.microsoft.com/office/drawing/2014/main" id="{E3F6F310-8A42-3D05-2BE8-E718855AD2FD}"/>
              </a:ext>
            </a:extLst>
          </p:cNvPr>
          <p:cNvCxnSpPr>
            <a:cxnSpLocks/>
          </p:cNvCxnSpPr>
          <p:nvPr/>
        </p:nvCxnSpPr>
        <p:spPr>
          <a:xfrm flipH="1" flipV="1">
            <a:off x="3574661" y="2634071"/>
            <a:ext cx="0" cy="640080"/>
          </a:xfrm>
          <a:prstGeom prst="line">
            <a:avLst/>
          </a:prstGeom>
          <a:noFill/>
          <a:ln w="6350">
            <a:solidFill>
              <a:schemeClr val="bg1">
                <a:lumMod val="65000"/>
              </a:schemeClr>
            </a:solidFill>
            <a:prstDash val="solid"/>
          </a:ln>
        </p:spPr>
      </p:cxnSp>
      <p:sp>
        <p:nvSpPr>
          <p:cNvPr id="54" name="Freeform 6">
            <a:extLst>
              <a:ext uri="{FF2B5EF4-FFF2-40B4-BE49-F238E27FC236}">
                <a16:creationId xmlns:a16="http://schemas.microsoft.com/office/drawing/2014/main" id="{44FBEFCD-7362-4711-3AB1-00F727770784}"/>
              </a:ext>
            </a:extLst>
          </p:cNvPr>
          <p:cNvSpPr>
            <a:spLocks/>
          </p:cNvSpPr>
          <p:nvPr/>
        </p:nvSpPr>
        <p:spPr bwMode="auto">
          <a:xfrm>
            <a:off x="9529979" y="3438533"/>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55" name="Title 3">
            <a:extLst>
              <a:ext uri="{FF2B5EF4-FFF2-40B4-BE49-F238E27FC236}">
                <a16:creationId xmlns:a16="http://schemas.microsoft.com/office/drawing/2014/main" id="{BCB32EEC-B28A-80CE-D6F7-E0E3FCC1D274}"/>
              </a:ext>
            </a:extLst>
          </p:cNvPr>
          <p:cNvSpPr txBox="1">
            <a:spLocks/>
          </p:cNvSpPr>
          <p:nvPr/>
        </p:nvSpPr>
        <p:spPr>
          <a:xfrm>
            <a:off x="1860999" y="3574718"/>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rPr>
              <a:t>Sensor Connectors</a:t>
            </a:r>
            <a:endParaRPr kumimoji="0" lang="en-US" sz="1300"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endParaRPr>
          </a:p>
        </p:txBody>
      </p:sp>
      <p:sp>
        <p:nvSpPr>
          <p:cNvPr id="56" name="Title 6">
            <a:extLst>
              <a:ext uri="{FF2B5EF4-FFF2-40B4-BE49-F238E27FC236}">
                <a16:creationId xmlns:a16="http://schemas.microsoft.com/office/drawing/2014/main" id="{71E0AF53-B171-C658-B50B-5F2A8A61113B}"/>
              </a:ext>
            </a:extLst>
          </p:cNvPr>
          <p:cNvSpPr txBox="1">
            <a:spLocks/>
          </p:cNvSpPr>
          <p:nvPr/>
        </p:nvSpPr>
        <p:spPr bwMode="gray">
          <a:xfrm>
            <a:off x="3645951" y="3482711"/>
            <a:ext cx="5770646"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Seamless Sensor Interface: Establishes seamless communication with deployed acoustic sensors, ensuring reliable data transmission.</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Swift Gunshot Detection: Evaluates audio signals for gunshot detection using sophisticated algorithms, enabling rapid response.</a:t>
            </a:r>
          </a:p>
        </p:txBody>
      </p:sp>
      <p:cxnSp>
        <p:nvCxnSpPr>
          <p:cNvPr id="57" name="Straight Connector 56">
            <a:extLst>
              <a:ext uri="{FF2B5EF4-FFF2-40B4-BE49-F238E27FC236}">
                <a16:creationId xmlns:a16="http://schemas.microsoft.com/office/drawing/2014/main" id="{1670CCF1-0A0E-3E99-5F48-C80F681FABD2}"/>
              </a:ext>
            </a:extLst>
          </p:cNvPr>
          <p:cNvCxnSpPr>
            <a:cxnSpLocks/>
          </p:cNvCxnSpPr>
          <p:nvPr/>
        </p:nvCxnSpPr>
        <p:spPr>
          <a:xfrm flipH="1" flipV="1">
            <a:off x="3574661" y="3386242"/>
            <a:ext cx="0" cy="640080"/>
          </a:xfrm>
          <a:prstGeom prst="line">
            <a:avLst/>
          </a:prstGeom>
          <a:noFill/>
          <a:ln w="6350">
            <a:solidFill>
              <a:schemeClr val="bg1">
                <a:lumMod val="65000"/>
              </a:schemeClr>
            </a:solidFill>
            <a:prstDash val="solid"/>
          </a:ln>
        </p:spPr>
      </p:cxnSp>
      <p:sp>
        <p:nvSpPr>
          <p:cNvPr id="58" name="Freeform 6">
            <a:extLst>
              <a:ext uri="{FF2B5EF4-FFF2-40B4-BE49-F238E27FC236}">
                <a16:creationId xmlns:a16="http://schemas.microsoft.com/office/drawing/2014/main" id="{45371266-743C-9A28-DD50-4872F4E4070E}"/>
              </a:ext>
            </a:extLst>
          </p:cNvPr>
          <p:cNvSpPr>
            <a:spLocks/>
          </p:cNvSpPr>
          <p:nvPr/>
        </p:nvSpPr>
        <p:spPr bwMode="auto">
          <a:xfrm>
            <a:off x="9529979" y="4179608"/>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59" name="Title 3">
            <a:extLst>
              <a:ext uri="{FF2B5EF4-FFF2-40B4-BE49-F238E27FC236}">
                <a16:creationId xmlns:a16="http://schemas.microsoft.com/office/drawing/2014/main" id="{0B08C453-5CB2-E297-AC6A-F41C2D6B86F4}"/>
              </a:ext>
            </a:extLst>
          </p:cNvPr>
          <p:cNvSpPr txBox="1">
            <a:spLocks/>
          </p:cNvSpPr>
          <p:nvPr/>
        </p:nvSpPr>
        <p:spPr>
          <a:xfrm>
            <a:off x="1862898" y="4266923"/>
            <a:ext cx="1736704"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6"/>
                </a:solidFill>
                <a:effectLst/>
                <a:uLnTx/>
                <a:uFillTx/>
                <a:latin typeface="Calibri" panose="020F0502020204030204" pitchFamily="34" charset="0"/>
                <a:ea typeface="+mn-ea"/>
                <a:cs typeface="Calibri" panose="020F0502020204030204" pitchFamily="34" charset="0"/>
              </a:rPr>
              <a:t>Notification API</a:t>
            </a:r>
          </a:p>
        </p:txBody>
      </p:sp>
      <p:sp>
        <p:nvSpPr>
          <p:cNvPr id="60" name="Title 6">
            <a:extLst>
              <a:ext uri="{FF2B5EF4-FFF2-40B4-BE49-F238E27FC236}">
                <a16:creationId xmlns:a16="http://schemas.microsoft.com/office/drawing/2014/main" id="{63AB7029-FD93-1687-996D-EFCA751ABA78}"/>
              </a:ext>
            </a:extLst>
          </p:cNvPr>
          <p:cNvSpPr txBox="1">
            <a:spLocks/>
          </p:cNvSpPr>
          <p:nvPr/>
        </p:nvSpPr>
        <p:spPr bwMode="gray">
          <a:xfrm>
            <a:off x="3650640" y="4249665"/>
            <a:ext cx="5698475"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Prompt First Responder Notification: Initiates notifications to first responders promptly upon detecting emergency situations.</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Nearby Devices Alert: Swiftly alerts nearby devices via emergency push notifications, fostering collective awareness.</a:t>
            </a:r>
          </a:p>
        </p:txBody>
      </p:sp>
      <p:cxnSp>
        <p:nvCxnSpPr>
          <p:cNvPr id="61" name="Straight Connector 60">
            <a:extLst>
              <a:ext uri="{FF2B5EF4-FFF2-40B4-BE49-F238E27FC236}">
                <a16:creationId xmlns:a16="http://schemas.microsoft.com/office/drawing/2014/main" id="{E5FC6EC3-FAFD-B613-85D3-2F5579395017}"/>
              </a:ext>
            </a:extLst>
          </p:cNvPr>
          <p:cNvCxnSpPr>
            <a:cxnSpLocks/>
          </p:cNvCxnSpPr>
          <p:nvPr/>
        </p:nvCxnSpPr>
        <p:spPr>
          <a:xfrm flipH="1" flipV="1">
            <a:off x="3574661" y="4138413"/>
            <a:ext cx="0" cy="640080"/>
          </a:xfrm>
          <a:prstGeom prst="line">
            <a:avLst/>
          </a:prstGeom>
          <a:noFill/>
          <a:ln w="6350">
            <a:solidFill>
              <a:schemeClr val="bg1">
                <a:lumMod val="65000"/>
              </a:schemeClr>
            </a:solidFill>
            <a:prstDash val="solid"/>
          </a:ln>
        </p:spPr>
      </p:cxnSp>
      <p:sp>
        <p:nvSpPr>
          <p:cNvPr id="62" name="Freeform 6">
            <a:extLst>
              <a:ext uri="{FF2B5EF4-FFF2-40B4-BE49-F238E27FC236}">
                <a16:creationId xmlns:a16="http://schemas.microsoft.com/office/drawing/2014/main" id="{74BA26E0-3128-3641-DD31-7ABA9CA443C5}"/>
              </a:ext>
            </a:extLst>
          </p:cNvPr>
          <p:cNvSpPr>
            <a:spLocks/>
          </p:cNvSpPr>
          <p:nvPr/>
        </p:nvSpPr>
        <p:spPr bwMode="auto">
          <a:xfrm>
            <a:off x="9526545" y="4986049"/>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3" name="Title 3">
            <a:extLst>
              <a:ext uri="{FF2B5EF4-FFF2-40B4-BE49-F238E27FC236}">
                <a16:creationId xmlns:a16="http://schemas.microsoft.com/office/drawing/2014/main" id="{C4BCFA34-9C2B-F1F5-1FED-FBD36FD864A9}"/>
              </a:ext>
            </a:extLst>
          </p:cNvPr>
          <p:cNvSpPr txBox="1">
            <a:spLocks/>
          </p:cNvSpPr>
          <p:nvPr/>
        </p:nvSpPr>
        <p:spPr>
          <a:xfrm>
            <a:off x="1862501" y="5024500"/>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rPr>
              <a:t>User Localization</a:t>
            </a:r>
          </a:p>
        </p:txBody>
      </p:sp>
      <p:sp>
        <p:nvSpPr>
          <p:cNvPr id="64" name="Title 6">
            <a:extLst>
              <a:ext uri="{FF2B5EF4-FFF2-40B4-BE49-F238E27FC236}">
                <a16:creationId xmlns:a16="http://schemas.microsoft.com/office/drawing/2014/main" id="{33BE7A94-CE22-DF6F-C07E-3EB0C9EFCB38}"/>
              </a:ext>
            </a:extLst>
          </p:cNvPr>
          <p:cNvSpPr txBox="1">
            <a:spLocks/>
          </p:cNvSpPr>
          <p:nvPr/>
        </p:nvSpPr>
        <p:spPr bwMode="gray">
          <a:xfrm>
            <a:off x="3640320" y="5028635"/>
            <a:ext cx="5667580"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schemeClr val="tx1"/>
                </a:solidFill>
                <a:latin typeface="Calibri"/>
                <a:ea typeface="Open Sans"/>
                <a:cs typeface="Calibri"/>
              </a:rPr>
              <a:t>Accurate User Positioning: Employs triangulation techniques to pinpoint user positions accurately, enhancing response efforts.</a:t>
            </a:r>
          </a:p>
          <a:p>
            <a:pPr marL="171450" indent="-171450" defTabSz="914400">
              <a:spcBef>
                <a:spcPts val="0"/>
              </a:spcBef>
              <a:buSzPct val="75000"/>
              <a:buFont typeface="Wingdings" panose="05000000000000000000" pitchFamily="2" charset="2"/>
              <a:buChar char="q"/>
              <a:defRPr/>
            </a:pPr>
            <a:r>
              <a:rPr lang="en-US" sz="1100" dirty="0">
                <a:solidFill>
                  <a:schemeClr val="tx1"/>
                </a:solidFill>
                <a:latin typeface="Calibri"/>
                <a:ea typeface="Open Sans"/>
                <a:cs typeface="Calibri"/>
              </a:rPr>
              <a:t>Real-time Device Tracking: Tracks affected devices in real-time, enhancing situational awareness during emergencies.</a:t>
            </a:r>
          </a:p>
        </p:txBody>
      </p:sp>
      <p:cxnSp>
        <p:nvCxnSpPr>
          <p:cNvPr id="65" name="Straight Connector 64">
            <a:extLst>
              <a:ext uri="{FF2B5EF4-FFF2-40B4-BE49-F238E27FC236}">
                <a16:creationId xmlns:a16="http://schemas.microsoft.com/office/drawing/2014/main" id="{71263AAD-5FF6-B55F-2A4C-8AFE8C8FC6F7}"/>
              </a:ext>
            </a:extLst>
          </p:cNvPr>
          <p:cNvCxnSpPr>
            <a:cxnSpLocks/>
          </p:cNvCxnSpPr>
          <p:nvPr/>
        </p:nvCxnSpPr>
        <p:spPr>
          <a:xfrm flipH="1" flipV="1">
            <a:off x="3574661" y="4890584"/>
            <a:ext cx="0" cy="640080"/>
          </a:xfrm>
          <a:prstGeom prst="line">
            <a:avLst/>
          </a:prstGeom>
          <a:noFill/>
          <a:ln w="6350">
            <a:solidFill>
              <a:schemeClr val="bg1">
                <a:lumMod val="65000"/>
              </a:schemeClr>
            </a:solidFill>
            <a:prstDash val="solid"/>
          </a:ln>
        </p:spPr>
      </p:cxnSp>
      <p:sp>
        <p:nvSpPr>
          <p:cNvPr id="66" name="Freeform 6">
            <a:extLst>
              <a:ext uri="{FF2B5EF4-FFF2-40B4-BE49-F238E27FC236}">
                <a16:creationId xmlns:a16="http://schemas.microsoft.com/office/drawing/2014/main" id="{5CFCF540-5078-49A7-1033-9CED838CB459}"/>
              </a:ext>
            </a:extLst>
          </p:cNvPr>
          <p:cNvSpPr>
            <a:spLocks/>
          </p:cNvSpPr>
          <p:nvPr/>
        </p:nvSpPr>
        <p:spPr bwMode="auto">
          <a:xfrm>
            <a:off x="9541841" y="5755156"/>
            <a:ext cx="248353" cy="634676"/>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7" name="Title 3">
            <a:extLst>
              <a:ext uri="{FF2B5EF4-FFF2-40B4-BE49-F238E27FC236}">
                <a16:creationId xmlns:a16="http://schemas.microsoft.com/office/drawing/2014/main" id="{E1228D69-3B88-E2AB-539C-93255E820E36}"/>
              </a:ext>
            </a:extLst>
          </p:cNvPr>
          <p:cNvSpPr txBox="1">
            <a:spLocks/>
          </p:cNvSpPr>
          <p:nvPr/>
        </p:nvSpPr>
        <p:spPr>
          <a:xfrm>
            <a:off x="1860999" y="5797943"/>
            <a:ext cx="1692223" cy="363796"/>
          </a:xfrm>
          <a:prstGeom prst="rect">
            <a:avLst/>
          </a:prstGeom>
          <a:noFill/>
        </p:spPr>
        <p:txBody>
          <a:bodyPr vert="horz" lIns="0" tIns="0" rIns="0" bIns="0" rtlCol="0" anchor="ctr" anchorCtr="0">
            <a:noAutofit/>
          </a:bodyPr>
          <a:lstStyle>
            <a:lvl1pPr algn="l" defTabSz="914400" rtl="0" eaLnBrk="1" latinLnBrk="0" hangingPunct="1">
              <a:lnSpc>
                <a:spcPct val="90000"/>
              </a:lnSpc>
              <a:spcBef>
                <a:spcPct val="0"/>
              </a:spcBef>
              <a:buNone/>
              <a:defRPr sz="1999" kern="1200">
                <a:solidFill>
                  <a:schemeClr val="tx1"/>
                </a:solidFill>
                <a:latin typeface="+mj-lt"/>
                <a:ea typeface="+mj-ea"/>
                <a:cs typeface="+mj-cs"/>
              </a:defRPr>
            </a:lvl1p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chemeClr val="accent6"/>
                </a:solidFill>
                <a:effectLst/>
                <a:uLnTx/>
                <a:uFillTx/>
                <a:latin typeface="Calibri" panose="020F0502020204030204" pitchFamily="34" charset="0"/>
                <a:ea typeface="+mn-ea"/>
                <a:cs typeface="Calibri" panose="020F0502020204030204" pitchFamily="34" charset="0"/>
              </a:rPr>
              <a:t>Escape Route Detection</a:t>
            </a:r>
          </a:p>
        </p:txBody>
      </p:sp>
      <p:sp>
        <p:nvSpPr>
          <p:cNvPr id="68" name="Title 6">
            <a:extLst>
              <a:ext uri="{FF2B5EF4-FFF2-40B4-BE49-F238E27FC236}">
                <a16:creationId xmlns:a16="http://schemas.microsoft.com/office/drawing/2014/main" id="{91FF2102-24F7-B5DE-9225-C321B3873125}"/>
              </a:ext>
            </a:extLst>
          </p:cNvPr>
          <p:cNvSpPr txBox="1">
            <a:spLocks/>
          </p:cNvSpPr>
          <p:nvPr/>
        </p:nvSpPr>
        <p:spPr bwMode="gray">
          <a:xfrm>
            <a:off x="3646993" y="5830385"/>
            <a:ext cx="5754606" cy="677108"/>
          </a:xfrm>
          <a:prstGeom prst="rect">
            <a:avLst/>
          </a:prstGeom>
        </p:spPr>
        <p:txBody>
          <a:bodyPr vert="horz" wrap="square" lIns="0" tIns="0" rIns="0" bIns="0" rtlCol="0" anchor="t" anchorCtr="0">
            <a:spAutoFit/>
          </a:bodyPr>
          <a:lstStyle>
            <a:lvl1pPr algn="l" defTabSz="1463040" rtl="0" eaLnBrk="1" latinLnBrk="0" hangingPunct="1">
              <a:spcBef>
                <a:spcPct val="0"/>
              </a:spcBef>
              <a:buNone/>
              <a:defRPr sz="3200" kern="1200">
                <a:solidFill>
                  <a:schemeClr val="bg1"/>
                </a:solidFill>
                <a:latin typeface="+mj-lt"/>
                <a:ea typeface="+mj-ea"/>
                <a:cs typeface="+mj-cs"/>
              </a:defRPr>
            </a:lvl1pPr>
          </a:lstStyle>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Timely Identification of Exit Points: Swiftly identifies nearest exit points for timely evacuation during emergencies.</a:t>
            </a:r>
          </a:p>
          <a:p>
            <a:pPr marL="171450" indent="-171450" defTabSz="914400">
              <a:spcBef>
                <a:spcPts val="0"/>
              </a:spcBef>
              <a:buSzPct val="75000"/>
              <a:buFont typeface="Wingdings" panose="05000000000000000000" pitchFamily="2" charset="2"/>
              <a:buChar char="q"/>
              <a:defRPr/>
            </a:pPr>
            <a:r>
              <a:rPr lang="en-US" sz="1100" dirty="0">
                <a:solidFill>
                  <a:prstClr val="black"/>
                </a:solidFill>
                <a:latin typeface="Calibri" panose="020F0502020204030204" pitchFamily="34" charset="0"/>
                <a:ea typeface="Open Sans" panose="020B0606030504020204" pitchFamily="34" charset="0"/>
                <a:cs typeface="Calibri" panose="020F0502020204030204" pitchFamily="34" charset="0"/>
              </a:rPr>
              <a:t>Safe Route Generation: Devises safe routes, circumventing any emergency blockers, ensuring secure evacuation.</a:t>
            </a:r>
          </a:p>
        </p:txBody>
      </p:sp>
      <p:cxnSp>
        <p:nvCxnSpPr>
          <p:cNvPr id="69" name="Straight Connector 68">
            <a:extLst>
              <a:ext uri="{FF2B5EF4-FFF2-40B4-BE49-F238E27FC236}">
                <a16:creationId xmlns:a16="http://schemas.microsoft.com/office/drawing/2014/main" id="{EDD20A3D-A5BE-8E2A-77D2-226219B97427}"/>
              </a:ext>
            </a:extLst>
          </p:cNvPr>
          <p:cNvCxnSpPr>
            <a:cxnSpLocks/>
          </p:cNvCxnSpPr>
          <p:nvPr/>
        </p:nvCxnSpPr>
        <p:spPr>
          <a:xfrm flipH="1" flipV="1">
            <a:off x="3574661" y="5642754"/>
            <a:ext cx="0" cy="640080"/>
          </a:xfrm>
          <a:prstGeom prst="line">
            <a:avLst/>
          </a:prstGeom>
          <a:noFill/>
          <a:ln w="6350">
            <a:solidFill>
              <a:schemeClr val="bg1">
                <a:lumMod val="65000"/>
              </a:schemeClr>
            </a:solidFill>
            <a:prstDash val="solid"/>
          </a:ln>
        </p:spPr>
      </p:cxnSp>
    </p:spTree>
    <p:extLst>
      <p:ext uri="{BB962C8B-B14F-4D97-AF65-F5344CB8AC3E}">
        <p14:creationId xmlns:p14="http://schemas.microsoft.com/office/powerpoint/2010/main" val="2598137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7178" y="735802"/>
            <a:ext cx="11049000" cy="830997"/>
          </a:xfrm>
        </p:spPr>
        <p:txBody>
          <a:bodyPr>
            <a:normAutofit/>
          </a:bodyPr>
          <a:lstStyle/>
          <a:p>
            <a:pPr lvl="1" algn="l" rtl="0">
              <a:spcBef>
                <a:spcPts val="600"/>
              </a:spcBef>
            </a:pPr>
            <a:r>
              <a:rPr lang="en-US" sz="1600" kern="1200" dirty="0">
                <a:solidFill>
                  <a:schemeClr val="tx1"/>
                </a:solidFill>
                <a:latin typeface="+mn-lt"/>
                <a:ea typeface="+mn-ea"/>
                <a:cs typeface="+mn-cs"/>
              </a:rPr>
              <a:t>The team will initiate several key activities during </a:t>
            </a:r>
            <a:r>
              <a:rPr lang="en-US" sz="1600" kern="1200">
                <a:solidFill>
                  <a:schemeClr val="tx1"/>
                </a:solidFill>
                <a:latin typeface="+mn-lt"/>
                <a:ea typeface="+mn-ea"/>
                <a:cs typeface="+mn-cs"/>
              </a:rPr>
              <a:t>the next </a:t>
            </a:r>
            <a:r>
              <a:rPr lang="en-US" sz="1600" kern="1200" dirty="0">
                <a:solidFill>
                  <a:schemeClr val="tx1"/>
                </a:solidFill>
                <a:latin typeface="+mn-lt"/>
                <a:ea typeface="+mn-ea"/>
                <a:cs typeface="+mn-cs"/>
              </a:rPr>
              <a:t>four (4) weeks, including but not limited to researching efficient algorithms to triangulate users and prepare an exit route for emergency situations</a:t>
            </a:r>
          </a:p>
        </p:txBody>
      </p:sp>
      <p:sp>
        <p:nvSpPr>
          <p:cNvPr id="7" name="Rectangle 6"/>
          <p:cNvSpPr/>
          <p:nvPr/>
        </p:nvSpPr>
        <p:spPr>
          <a:xfrm>
            <a:off x="771050" y="1853845"/>
            <a:ext cx="10649900" cy="128674"/>
          </a:xfrm>
          <a:prstGeom prst="rect">
            <a:avLst/>
          </a:prstGeom>
          <a:solidFill>
            <a:schemeClr val="accent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600" dirty="0">
              <a:solidFill>
                <a:schemeClr val="tx1"/>
              </a:solidFill>
            </a:endParaRPr>
          </a:p>
        </p:txBody>
      </p:sp>
      <p:sp>
        <p:nvSpPr>
          <p:cNvPr id="11" name="TextBox 10"/>
          <p:cNvSpPr txBox="1"/>
          <p:nvPr/>
        </p:nvSpPr>
        <p:spPr>
          <a:xfrm>
            <a:off x="771050" y="1479378"/>
            <a:ext cx="10649900" cy="427979"/>
          </a:xfrm>
          <a:prstGeom prst="rect">
            <a:avLst/>
          </a:prstGeom>
          <a:noFill/>
        </p:spPr>
        <p:txBody>
          <a:bodyPr wrap="square" tIns="90000" bIns="90000" rtlCol="0" anchor="t">
            <a:spAutoFit/>
          </a:bodyPr>
          <a:lstStyle/>
          <a:p>
            <a:r>
              <a:rPr lang="en-US" sz="1600" b="1" dirty="0"/>
              <a:t>Team ERA</a:t>
            </a:r>
          </a:p>
        </p:txBody>
      </p:sp>
      <p:sp>
        <p:nvSpPr>
          <p:cNvPr id="15" name="TextBox 14"/>
          <p:cNvSpPr txBox="1"/>
          <p:nvPr/>
        </p:nvSpPr>
        <p:spPr>
          <a:xfrm>
            <a:off x="771050" y="2123802"/>
            <a:ext cx="10649897" cy="1397475"/>
          </a:xfrm>
          <a:prstGeom prst="rect">
            <a:avLst/>
          </a:prstGeom>
          <a:noFill/>
        </p:spPr>
        <p:txBody>
          <a:bodyPr wrap="square" tIns="90000" bIns="90000" rtlCol="0" anchor="t">
            <a:spAutoFit/>
          </a:bodyPr>
          <a:lstStyle/>
          <a:p>
            <a:pPr marL="171450" lvl="1" indent="-171450">
              <a:spcBef>
                <a:spcPts val="600"/>
              </a:spcBef>
              <a:buFont typeface="Arial" charset="0"/>
              <a:buChar char="•"/>
            </a:pPr>
            <a:r>
              <a:rPr lang="en-US" sz="1600" dirty="0"/>
              <a:t>Integrate the 3 individual Modules into a Cohesive Application using the Main ERA Server as the Hub</a:t>
            </a:r>
          </a:p>
          <a:p>
            <a:pPr marL="171450" lvl="1" indent="-171450">
              <a:spcBef>
                <a:spcPts val="600"/>
              </a:spcBef>
              <a:buFont typeface="Arial" charset="0"/>
              <a:buChar char="•"/>
            </a:pPr>
            <a:r>
              <a:rPr lang="en-US" sz="1600" dirty="0"/>
              <a:t>Beautify and Materialize the Front-End Applications to give it a modern look and feel.</a:t>
            </a:r>
          </a:p>
          <a:p>
            <a:pPr marL="171450" lvl="1" indent="-171450">
              <a:spcBef>
                <a:spcPts val="600"/>
              </a:spcBef>
              <a:buFont typeface="Arial" charset="0"/>
              <a:buChar char="•"/>
            </a:pPr>
            <a:r>
              <a:rPr lang="en-US" sz="1600" dirty="0"/>
              <a:t>Build the Notification API to alert the First Responders and the ERA Administration</a:t>
            </a:r>
          </a:p>
          <a:p>
            <a:pPr marL="171450" lvl="1" indent="-171450">
              <a:spcBef>
                <a:spcPts val="600"/>
              </a:spcBef>
              <a:buFont typeface="Arial" charset="0"/>
              <a:buChar char="•"/>
            </a:pPr>
            <a:r>
              <a:rPr lang="en-US" sz="1600" dirty="0"/>
              <a:t>Implement the Escape Route Sharing Module to display the closest and the safest route.</a:t>
            </a:r>
          </a:p>
        </p:txBody>
      </p:sp>
      <p:cxnSp>
        <p:nvCxnSpPr>
          <p:cNvPr id="25" name="Straight Connector 24"/>
          <p:cNvCxnSpPr>
            <a:cxnSpLocks/>
          </p:cNvCxnSpPr>
          <p:nvPr/>
        </p:nvCxnSpPr>
        <p:spPr>
          <a:xfrm flipH="1">
            <a:off x="391184" y="2024949"/>
            <a:ext cx="0" cy="212806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89514" y="2646413"/>
            <a:ext cx="203340" cy="885139"/>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1200" b="1" dirty="0">
                <a:solidFill>
                  <a:schemeClr val="tx1"/>
                </a:solidFill>
              </a:rPr>
              <a:t>WEEK 4-6</a:t>
            </a:r>
          </a:p>
        </p:txBody>
      </p:sp>
      <p:cxnSp>
        <p:nvCxnSpPr>
          <p:cNvPr id="32" name="Straight Connector 31">
            <a:extLst>
              <a:ext uri="{FF2B5EF4-FFF2-40B4-BE49-F238E27FC236}">
                <a16:creationId xmlns:a16="http://schemas.microsoft.com/office/drawing/2014/main" id="{72FE2267-42B0-4BA0-B323-9FC7C59323FD}"/>
              </a:ext>
            </a:extLst>
          </p:cNvPr>
          <p:cNvCxnSpPr>
            <a:cxnSpLocks/>
          </p:cNvCxnSpPr>
          <p:nvPr/>
        </p:nvCxnSpPr>
        <p:spPr>
          <a:xfrm>
            <a:off x="391184" y="4548143"/>
            <a:ext cx="0" cy="166980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5B809D-16D3-4610-BA5A-A2836C90B96C}"/>
              </a:ext>
            </a:extLst>
          </p:cNvPr>
          <p:cNvSpPr/>
          <p:nvPr/>
        </p:nvSpPr>
        <p:spPr>
          <a:xfrm>
            <a:off x="289514" y="4935635"/>
            <a:ext cx="212148" cy="894820"/>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1200" b="1" dirty="0">
                <a:solidFill>
                  <a:schemeClr val="tx1"/>
                </a:solidFill>
              </a:rPr>
              <a:t>WEEK 6-8</a:t>
            </a:r>
          </a:p>
        </p:txBody>
      </p:sp>
      <p:sp>
        <p:nvSpPr>
          <p:cNvPr id="34" name="TextBox 33">
            <a:extLst>
              <a:ext uri="{FF2B5EF4-FFF2-40B4-BE49-F238E27FC236}">
                <a16:creationId xmlns:a16="http://schemas.microsoft.com/office/drawing/2014/main" id="{928EFCCB-4C72-45DA-B44A-A40239445262}"/>
              </a:ext>
            </a:extLst>
          </p:cNvPr>
          <p:cNvSpPr txBox="1"/>
          <p:nvPr/>
        </p:nvSpPr>
        <p:spPr>
          <a:xfrm>
            <a:off x="803041" y="4450186"/>
            <a:ext cx="10617901" cy="2043806"/>
          </a:xfrm>
          <a:prstGeom prst="rect">
            <a:avLst/>
          </a:prstGeom>
          <a:noFill/>
        </p:spPr>
        <p:txBody>
          <a:bodyPr wrap="square" tIns="90000" bIns="90000" rtlCol="0" anchor="t">
            <a:spAutoFit/>
          </a:bodyPr>
          <a:lstStyle/>
          <a:p>
            <a:pPr marL="171450" lvl="1" indent="-171450">
              <a:spcBef>
                <a:spcPts val="600"/>
              </a:spcBef>
              <a:buFont typeface="Arial" charset="0"/>
              <a:buChar char="•"/>
            </a:pPr>
            <a:r>
              <a:rPr lang="en-US" sz="1600" dirty="0"/>
              <a:t>Test the simulation software  for the Network Access Points to test User Triangulation</a:t>
            </a:r>
          </a:p>
          <a:p>
            <a:pPr marL="171450" lvl="1" indent="-171450">
              <a:spcBef>
                <a:spcPts val="600"/>
              </a:spcBef>
              <a:buFont typeface="Arial" charset="0"/>
              <a:buChar char="•"/>
            </a:pPr>
            <a:r>
              <a:rPr lang="en-US" sz="1600" dirty="0"/>
              <a:t>Setup CI/CD and DevSecOps Platform for ERA Software Management and Deployments</a:t>
            </a:r>
          </a:p>
          <a:p>
            <a:pPr marL="171450" lvl="1" indent="-171450">
              <a:spcBef>
                <a:spcPts val="600"/>
              </a:spcBef>
              <a:buFont typeface="Arial" charset="0"/>
              <a:buChar char="•"/>
            </a:pPr>
            <a:r>
              <a:rPr lang="en-US" sz="1600" dirty="0"/>
              <a:t>Materialize and Beautify the Frontend Applications to serve as the dashboard.</a:t>
            </a:r>
          </a:p>
          <a:p>
            <a:pPr marL="171450" lvl="1" indent="-171450">
              <a:spcBef>
                <a:spcPts val="600"/>
              </a:spcBef>
              <a:buFont typeface="Arial" charset="0"/>
              <a:buChar char="•"/>
            </a:pPr>
            <a:r>
              <a:rPr lang="en-US" sz="1600" dirty="0"/>
              <a:t>Try and Validate Existing Route Detection ML Algorithms</a:t>
            </a:r>
          </a:p>
          <a:p>
            <a:pPr marL="171450" lvl="1" indent="-171450">
              <a:spcBef>
                <a:spcPts val="600"/>
              </a:spcBef>
              <a:buFont typeface="Arial" charset="0"/>
              <a:buChar char="•"/>
            </a:pPr>
            <a:r>
              <a:rPr lang="en-US" sz="1600" dirty="0"/>
              <a:t>Test out the Notification Module</a:t>
            </a:r>
          </a:p>
          <a:p>
            <a:pPr marL="171450" lvl="1" indent="-171450">
              <a:spcBef>
                <a:spcPts val="600"/>
              </a:spcBef>
              <a:buFont typeface="Arial" charset="0"/>
              <a:buChar char="•"/>
            </a:pPr>
            <a:endParaRPr lang="en-US" sz="1600" dirty="0"/>
          </a:p>
        </p:txBody>
      </p:sp>
      <p:sp>
        <p:nvSpPr>
          <p:cNvPr id="17" name="Title 2">
            <a:extLst>
              <a:ext uri="{FF2B5EF4-FFF2-40B4-BE49-F238E27FC236}">
                <a16:creationId xmlns:a16="http://schemas.microsoft.com/office/drawing/2014/main" id="{6BED812B-A224-4473-B00B-9BC28D0E85B0}"/>
              </a:ext>
            </a:extLst>
          </p:cNvPr>
          <p:cNvSpPr txBox="1">
            <a:spLocks/>
          </p:cNvSpPr>
          <p:nvPr/>
        </p:nvSpPr>
        <p:spPr>
          <a:xfrm>
            <a:off x="571500" y="232661"/>
            <a:ext cx="11049000" cy="830997"/>
          </a:xfrm>
          <a:prstGeom prst="rect">
            <a:avLst/>
          </a:prstGeom>
        </p:spPr>
        <p:txBody>
          <a:bodyPr vert="horz" lIns="0" tIns="45720" rIns="0" bIns="45720" rtlCol="0" anchor="t">
            <a:normAutofit/>
          </a:bodyPr>
          <a:lstStyle>
            <a:lvl1pPr marL="0" algn="l" defTabSz="914400" rtl="0" eaLnBrk="1" latinLnBrk="0" hangingPunct="1">
              <a:spcBef>
                <a:spcPct val="0"/>
              </a:spcBef>
              <a:buNone/>
              <a:defRPr lang="en-US" sz="2400" b="0" kern="1200">
                <a:solidFill>
                  <a:schemeClr val="accent2"/>
                </a:solidFill>
                <a:latin typeface="+mj-lt"/>
                <a:ea typeface="+mj-ea"/>
                <a:cs typeface="+mj-cs"/>
              </a:defRPr>
            </a:lvl1pPr>
          </a:lstStyle>
          <a:p>
            <a:r>
              <a:rPr lang="en-GB" dirty="0"/>
              <a:t>Key activities planned for the next four (4) weeks</a:t>
            </a:r>
          </a:p>
        </p:txBody>
      </p:sp>
    </p:spTree>
    <p:extLst>
      <p:ext uri="{BB962C8B-B14F-4D97-AF65-F5344CB8AC3E}">
        <p14:creationId xmlns:p14="http://schemas.microsoft.com/office/powerpoint/2010/main" val="3610151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0" y="170876"/>
            <a:ext cx="11049000" cy="830997"/>
          </a:xfrm>
        </p:spPr>
        <p:txBody>
          <a:bodyPr>
            <a:noAutofit/>
          </a:bodyPr>
          <a:lstStyle/>
          <a:p>
            <a:r>
              <a:rPr lang="en-US" sz="4000" dirty="0"/>
              <a:t>Weekly status report – As of 05/09/2024</a:t>
            </a:r>
          </a:p>
        </p:txBody>
      </p:sp>
      <p:graphicFrame>
        <p:nvGraphicFramePr>
          <p:cNvPr id="12" name="Table 11">
            <a:extLst>
              <a:ext uri="{FF2B5EF4-FFF2-40B4-BE49-F238E27FC236}">
                <a16:creationId xmlns:a16="http://schemas.microsoft.com/office/drawing/2014/main" id="{35BF6794-573F-406F-8677-FBC59DBEEB61}"/>
              </a:ext>
            </a:extLst>
          </p:cNvPr>
          <p:cNvGraphicFramePr>
            <a:graphicFrameLocks noGrp="1"/>
          </p:cNvGraphicFramePr>
          <p:nvPr>
            <p:extLst>
              <p:ext uri="{D42A27DB-BD31-4B8C-83A1-F6EECF244321}">
                <p14:modId xmlns:p14="http://schemas.microsoft.com/office/powerpoint/2010/main" val="358927728"/>
              </p:ext>
            </p:extLst>
          </p:nvPr>
        </p:nvGraphicFramePr>
        <p:xfrm>
          <a:off x="377715" y="1661061"/>
          <a:ext cx="5585562" cy="2215613"/>
        </p:xfrm>
        <a:graphic>
          <a:graphicData uri="http://schemas.openxmlformats.org/drawingml/2006/table">
            <a:tbl>
              <a:tblPr>
                <a:tableStyleId>{5940675A-B579-460E-94D1-54222C63F5DA}</a:tableStyleId>
              </a:tblPr>
              <a:tblGrid>
                <a:gridCol w="5585562">
                  <a:extLst>
                    <a:ext uri="{9D8B030D-6E8A-4147-A177-3AD203B41FA5}">
                      <a16:colId xmlns:a16="http://schemas.microsoft.com/office/drawing/2014/main" val="20000"/>
                    </a:ext>
                  </a:extLst>
                </a:gridCol>
              </a:tblGrid>
              <a:tr h="2215613">
                <a:tc>
                  <a:txBody>
                    <a:bodyPr/>
                    <a:lstStyle/>
                    <a:p>
                      <a:pPr marL="0" marR="0" lvl="0" indent="0" algn="l" defTabSz="914400" rtl="0" eaLnBrk="1" fontAlgn="auto" latinLnBrk="0" hangingPunct="1">
                        <a:lnSpc>
                          <a:spcPct val="100000"/>
                        </a:lnSpc>
                        <a:spcBef>
                          <a:spcPts val="200"/>
                        </a:spcBef>
                        <a:spcAft>
                          <a:spcPts val="300"/>
                        </a:spcAft>
                        <a:buClrTx/>
                        <a:buSzTx/>
                        <a:buFont typeface="Arial" panose="020B0604020202020204" pitchFamily="34" charset="0"/>
                        <a:buNone/>
                        <a:tabLst/>
                        <a:defRPr/>
                      </a:pPr>
                      <a:r>
                        <a:rPr lang="en-US" sz="900" b="1"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Key Accomplishments:</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Built the Gunshot Detection Model with an Accuracy of 95%, with a gunshot detection accuracy of 99.5%</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Established the Main Server to function as the Integration Hub for the 3 Modules</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Built the Network Log Simulator to stream WIFI Access Point logs in Real Time</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Implemented JIRA for Project management, and onboarded the team to the platform</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Setup Daily Standups to meet and collaborate on the ongoing efforts</a:t>
                      </a:r>
                    </a:p>
                  </a:txBody>
                  <a:tcPr marL="27432" marR="18288" marT="27432" marB="4034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5">
            <a:extLst>
              <a:ext uri="{FF2B5EF4-FFF2-40B4-BE49-F238E27FC236}">
                <a16:creationId xmlns:a16="http://schemas.microsoft.com/office/drawing/2014/main" id="{27D71A33-8374-4D59-BC6A-BC29D807C900}"/>
              </a:ext>
            </a:extLst>
          </p:cNvPr>
          <p:cNvSpPr>
            <a:spLocks noChangeArrowheads="1"/>
          </p:cNvSpPr>
          <p:nvPr/>
        </p:nvSpPr>
        <p:spPr bwMode="auto">
          <a:xfrm>
            <a:off x="6092127" y="830149"/>
            <a:ext cx="5824567" cy="236952"/>
          </a:xfrm>
          <a:prstGeom prst="rect">
            <a:avLst/>
          </a:prstGeom>
          <a:solidFill>
            <a:schemeClr val="accent4"/>
          </a:solidFill>
          <a:ln>
            <a:noFill/>
          </a:ln>
        </p:spPr>
        <p:txBody>
          <a:bodyPr lIns="0" tIns="45703" rIns="0" bIns="45703" anchor="ct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Verdana"/>
                <a:ea typeface="+mn-ea"/>
                <a:cs typeface="+mn-cs"/>
              </a:rPr>
              <a:t>User Stories/Risks/Issues/Decisions/Milestones</a:t>
            </a:r>
          </a:p>
        </p:txBody>
      </p:sp>
      <p:graphicFrame>
        <p:nvGraphicFramePr>
          <p:cNvPr id="14" name="Group 129">
            <a:extLst>
              <a:ext uri="{FF2B5EF4-FFF2-40B4-BE49-F238E27FC236}">
                <a16:creationId xmlns:a16="http://schemas.microsoft.com/office/drawing/2014/main" id="{3FDA84C0-8153-4177-B0E4-652DC77AB152}"/>
              </a:ext>
            </a:extLst>
          </p:cNvPr>
          <p:cNvGraphicFramePr>
            <a:graphicFrameLocks noGrp="1"/>
          </p:cNvGraphicFramePr>
          <p:nvPr>
            <p:extLst>
              <p:ext uri="{D42A27DB-BD31-4B8C-83A1-F6EECF244321}">
                <p14:modId xmlns:p14="http://schemas.microsoft.com/office/powerpoint/2010/main" val="3826702959"/>
              </p:ext>
            </p:extLst>
          </p:nvPr>
        </p:nvGraphicFramePr>
        <p:xfrm>
          <a:off x="6098450" y="1084121"/>
          <a:ext cx="5823501" cy="2148840"/>
        </p:xfrm>
        <a:graphic>
          <a:graphicData uri="http://schemas.openxmlformats.org/drawingml/2006/table">
            <a:tbl>
              <a:tblPr/>
              <a:tblGrid>
                <a:gridCol w="334645">
                  <a:extLst>
                    <a:ext uri="{9D8B030D-6E8A-4147-A177-3AD203B41FA5}">
                      <a16:colId xmlns:a16="http://schemas.microsoft.com/office/drawing/2014/main" val="2621381270"/>
                    </a:ext>
                  </a:extLst>
                </a:gridCol>
                <a:gridCol w="4645504">
                  <a:extLst>
                    <a:ext uri="{9D8B030D-6E8A-4147-A177-3AD203B41FA5}">
                      <a16:colId xmlns:a16="http://schemas.microsoft.com/office/drawing/2014/main" val="20000"/>
                    </a:ext>
                  </a:extLst>
                </a:gridCol>
                <a:gridCol w="843352">
                  <a:extLst>
                    <a:ext uri="{9D8B030D-6E8A-4147-A177-3AD203B41FA5}">
                      <a16:colId xmlns:a16="http://schemas.microsoft.com/office/drawing/2014/main" val="20001"/>
                    </a:ext>
                  </a:extLst>
                </a:gridCol>
              </a:tblGrid>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a:ln>
                            <a:noFill/>
                          </a:ln>
                          <a:solidFill>
                            <a:schemeClr val="bg1"/>
                          </a:solidFill>
                          <a:effectLst/>
                          <a:latin typeface="+mj-lt"/>
                          <a:ea typeface="ＭＳ Ｐゴシック" pitchFamily="34" charset="-128"/>
                          <a:cs typeface="Arial" pitchFamily="34" charset="0"/>
                        </a:rPr>
                        <a:t>R/I</a:t>
                      </a:r>
                    </a:p>
                  </a:txBody>
                  <a:tcPr marL="9144" marR="9144" marT="9144" marB="9144"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a:ln>
                            <a:noFill/>
                          </a:ln>
                          <a:solidFill>
                            <a:schemeClr val="bg1"/>
                          </a:solidFill>
                          <a:effectLst/>
                          <a:latin typeface="+mj-lt"/>
                          <a:ea typeface="ＭＳ Ｐゴシック" pitchFamily="34" charset="-128"/>
                          <a:cs typeface="Arial" pitchFamily="34" charset="0"/>
                        </a:rPr>
                        <a:t>Brief Description </a:t>
                      </a:r>
                    </a:p>
                  </a:txBody>
                  <a:tcPr marL="9144" marR="9144" marT="9144" marB="9144"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algn="ctr" rtl="0" fontAlgn="ctr"/>
                      <a:r>
                        <a:rPr lang="en-US" sz="1000" b="1" i="0" u="none" strike="noStrike" dirty="0">
                          <a:solidFill>
                            <a:srgbClr val="FFFFFF"/>
                          </a:solidFill>
                          <a:effectLst/>
                          <a:latin typeface="+mj-lt"/>
                          <a:cs typeface="Arial" pitchFamily="34" charset="0"/>
                        </a:rPr>
                        <a:t>Due </a:t>
                      </a:r>
                      <a:r>
                        <a:rPr lang="en-US" sz="1000" b="1" i="0" u="none" strike="noStrike" baseline="0" dirty="0">
                          <a:solidFill>
                            <a:srgbClr val="FFFFFF"/>
                          </a:solidFill>
                          <a:effectLst/>
                          <a:latin typeface="+mj-lt"/>
                          <a:cs typeface="Arial" pitchFamily="34" charset="0"/>
                        </a:rPr>
                        <a:t>Date </a:t>
                      </a:r>
                      <a:endParaRPr lang="en-US" sz="1000" b="1" i="0" u="none" strike="noStrike" dirty="0">
                        <a:solidFill>
                          <a:srgbClr val="FFFFFF"/>
                        </a:solidFill>
                        <a:effectLst/>
                        <a:latin typeface="+mj-lt"/>
                        <a:cs typeface="Arial" pitchFamily="34" charset="0"/>
                      </a:endParaRPr>
                    </a:p>
                  </a:txBody>
                  <a:tcPr marL="9144" marR="9144"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1">
                        <a:lumMod val="75000"/>
                        <a:lumOff val="25000"/>
                      </a:schemeClr>
                    </a:solidFill>
                  </a:tcPr>
                </a:tc>
                <a:extLst>
                  <a:ext uri="{0D108BD9-81ED-4DB2-BD59-A6C34878D82A}">
                    <a16:rowId xmlns:a16="http://schemas.microsoft.com/office/drawing/2014/main" val="10000"/>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I</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and Deploy API for Gunshot Detection</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2</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and Deploy API for Network Logs Simulation</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3238694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3</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the Front-end UI for ERA Dashboard</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8580821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Build the Front-end UI for ERA Floor Plan Input</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8047488"/>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5</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rPr>
                        <a:t>Establish the Main ERA Server to serve as the Integration Hub</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800" b="0" i="1" u="none" strike="noStrike" kern="1200" baseline="0" dirty="0">
                          <a:solidFill>
                            <a:schemeClr val="tx1"/>
                          </a:solidFill>
                          <a:effectLst/>
                          <a:latin typeface="+mn-lt"/>
                          <a:ea typeface="+mn-ea"/>
                          <a:cs typeface="+mn-cs"/>
                        </a:rPr>
                        <a:t>05/04/2024</a:t>
                      </a: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96340019"/>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lang="en-US" sz="800" b="0" i="1" u="none" strike="noStrike" kern="1200" baseline="0" dirty="0">
                        <a:solidFill>
                          <a:schemeClr val="tx1"/>
                        </a:solidFill>
                        <a:effectLst/>
                        <a:latin typeface="+mn-lt"/>
                        <a:ea typeface="+mn-ea"/>
                        <a:cs typeface="+mn-cs"/>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39185085"/>
                  </a:ext>
                </a:extLst>
              </a:tr>
              <a:tr h="274320">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dirty="0">
                        <a:ln>
                          <a:noFill/>
                        </a:ln>
                        <a:solidFill>
                          <a:schemeClr val="tx1"/>
                        </a:solidFill>
                        <a:effectLst/>
                        <a:uLnTx/>
                        <a:uFillTx/>
                        <a:latin typeface="+mn-lt"/>
                        <a:ea typeface="Verdana" panose="020B0604030504040204" pitchFamily="34" charset="0"/>
                        <a:cs typeface="Verdana" panose="020B0604030504040204" pitchFamily="34" charset="0"/>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endParaRPr lang="en-US" sz="800" b="0" i="1" u="none" strike="noStrike" kern="1200" baseline="0" dirty="0">
                        <a:solidFill>
                          <a:schemeClr val="tx1"/>
                        </a:solidFill>
                        <a:effectLst/>
                        <a:latin typeface="+mn-lt"/>
                        <a:ea typeface="+mn-ea"/>
                        <a:cs typeface="+mn-cs"/>
                      </a:endParaRPr>
                    </a:p>
                  </a:txBody>
                  <a:tcPr marL="45720"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74360076"/>
                  </a:ext>
                </a:extLst>
              </a:tr>
            </a:tbl>
          </a:graphicData>
        </a:graphic>
      </p:graphicFrame>
      <p:graphicFrame>
        <p:nvGraphicFramePr>
          <p:cNvPr id="15" name="Table 14">
            <a:extLst>
              <a:ext uri="{FF2B5EF4-FFF2-40B4-BE49-F238E27FC236}">
                <a16:creationId xmlns:a16="http://schemas.microsoft.com/office/drawing/2014/main" id="{47075C61-5D6A-4724-A37B-471F21B782F8}"/>
              </a:ext>
            </a:extLst>
          </p:cNvPr>
          <p:cNvGraphicFramePr>
            <a:graphicFrameLocks noGrp="1"/>
          </p:cNvGraphicFramePr>
          <p:nvPr>
            <p:extLst>
              <p:ext uri="{D42A27DB-BD31-4B8C-83A1-F6EECF244321}">
                <p14:modId xmlns:p14="http://schemas.microsoft.com/office/powerpoint/2010/main" val="3096559242"/>
              </p:ext>
            </p:extLst>
          </p:nvPr>
        </p:nvGraphicFramePr>
        <p:xfrm>
          <a:off x="6092127" y="3263714"/>
          <a:ext cx="5858706" cy="2977164"/>
        </p:xfrm>
        <a:graphic>
          <a:graphicData uri="http://schemas.openxmlformats.org/drawingml/2006/table">
            <a:tbl>
              <a:tblPr/>
              <a:tblGrid>
                <a:gridCol w="3805768">
                  <a:extLst>
                    <a:ext uri="{9D8B030D-6E8A-4147-A177-3AD203B41FA5}">
                      <a16:colId xmlns:a16="http://schemas.microsoft.com/office/drawing/2014/main" val="2042553873"/>
                    </a:ext>
                  </a:extLst>
                </a:gridCol>
                <a:gridCol w="776288">
                  <a:extLst>
                    <a:ext uri="{9D8B030D-6E8A-4147-A177-3AD203B41FA5}">
                      <a16:colId xmlns:a16="http://schemas.microsoft.com/office/drawing/2014/main" val="1992502734"/>
                    </a:ext>
                  </a:extLst>
                </a:gridCol>
                <a:gridCol w="775605">
                  <a:extLst>
                    <a:ext uri="{9D8B030D-6E8A-4147-A177-3AD203B41FA5}">
                      <a16:colId xmlns:a16="http://schemas.microsoft.com/office/drawing/2014/main" val="2164475507"/>
                    </a:ext>
                  </a:extLst>
                </a:gridCol>
                <a:gridCol w="501045">
                  <a:extLst>
                    <a:ext uri="{9D8B030D-6E8A-4147-A177-3AD203B41FA5}">
                      <a16:colId xmlns:a16="http://schemas.microsoft.com/office/drawing/2014/main" val="727251806"/>
                    </a:ext>
                  </a:extLst>
                </a:gridCol>
              </a:tblGrid>
              <a:tr h="162702">
                <a:tc rowSpan="2">
                  <a:txBody>
                    <a:bodyPr/>
                    <a:lstStyle/>
                    <a:p>
                      <a:pPr algn="ctr" rtl="0" fontAlgn="b"/>
                      <a:r>
                        <a:rPr lang="en-US" sz="900" b="1" i="0" u="none" strike="noStrike" dirty="0">
                          <a:solidFill>
                            <a:srgbClr val="FFFFFF"/>
                          </a:solidFill>
                          <a:effectLst/>
                          <a:latin typeface="Verdana" panose="020B0604030504040204" pitchFamily="34" charset="0"/>
                        </a:rPr>
                        <a:t>Deliverables</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b"/>
                      <a:r>
                        <a:rPr lang="en-US" sz="900" b="1" i="0" u="none" strike="noStrike" dirty="0">
                          <a:solidFill>
                            <a:srgbClr val="FFFFFF"/>
                          </a:solidFill>
                          <a:effectLst/>
                          <a:latin typeface="Verdana" panose="020B0604030504040204" pitchFamily="34" charset="0"/>
                        </a:rPr>
                        <a:t>Finish Date</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rowSpan="2">
                  <a:txBody>
                    <a:bodyPr/>
                    <a:lstStyle/>
                    <a:p>
                      <a:pPr algn="ctr" rtl="0" fontAlgn="b"/>
                      <a:r>
                        <a:rPr lang="en-US" sz="900" b="1" i="0" u="none" strike="noStrike" dirty="0">
                          <a:solidFill>
                            <a:srgbClr val="FFFFFF"/>
                          </a:solidFill>
                          <a:effectLst/>
                          <a:latin typeface="Verdana" panose="020B0604030504040204" pitchFamily="34" charset="0"/>
                        </a:rPr>
                        <a:t>% Complete</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rowSpan="2">
                  <a:txBody>
                    <a:bodyPr/>
                    <a:lstStyle/>
                    <a:p>
                      <a:pPr algn="ctr" rtl="0" fontAlgn="b"/>
                      <a:r>
                        <a:rPr lang="en-US" sz="900" b="1" i="0" u="none" strike="noStrike" dirty="0">
                          <a:solidFill>
                            <a:srgbClr val="FFFFFF"/>
                          </a:solidFill>
                          <a:effectLst/>
                          <a:latin typeface="Verdana" panose="020B0604030504040204" pitchFamily="34" charset="0"/>
                        </a:rPr>
                        <a:t>Status</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20434122"/>
                  </a:ext>
                </a:extLst>
              </a:tr>
              <a:tr h="162702">
                <a:tc vMerge="1">
                  <a:txBody>
                    <a:bodyPr/>
                    <a:lstStyle/>
                    <a:p>
                      <a:endParaRPr lang="en-US"/>
                    </a:p>
                  </a:txBody>
                  <a:tcPr/>
                </a:tc>
                <a:tc>
                  <a:txBody>
                    <a:bodyPr/>
                    <a:lstStyle/>
                    <a:p>
                      <a:pPr algn="ctr" rtl="0" fontAlgn="t"/>
                      <a:r>
                        <a:rPr lang="en-US" sz="900" b="1" i="0" u="none" strike="noStrike" dirty="0">
                          <a:solidFill>
                            <a:srgbClr val="FFFFFF"/>
                          </a:solidFill>
                          <a:effectLst/>
                          <a:latin typeface="Verdana" panose="020B0604030504040204" pitchFamily="34" charset="0"/>
                        </a:rPr>
                        <a:t>(Planned)</a:t>
                      </a:r>
                    </a:p>
                  </a:txBody>
                  <a:tcPr marL="6350" marR="6350" marT="635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54186207"/>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Project plan</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dirty="0">
                          <a:solidFill>
                            <a:schemeClr val="tx1"/>
                          </a:solidFill>
                          <a:effectLst/>
                          <a:latin typeface="+mn-lt"/>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r>
                        <a:rPr lang="en-US" sz="900" b="1" i="0" u="none" strike="noStrike" dirty="0">
                          <a:solidFill>
                            <a:schemeClr val="bg1"/>
                          </a:solidFill>
                          <a:effectLst/>
                          <a:latin typeface="+mn-lt"/>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4133390317"/>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900" b="0" dirty="0">
                          <a:solidFill>
                            <a:schemeClr val="tx1"/>
                          </a:solidFill>
                          <a:latin typeface="+mn-lt"/>
                          <a:ea typeface="Verdana" panose="020B0604030504040204" pitchFamily="34" charset="0"/>
                          <a:cs typeface="Verdana" panose="020B0604030504040204" pitchFamily="34" charset="0"/>
                        </a:rPr>
                        <a:t>User stories for ERA Development operations</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65%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1792051474"/>
                  </a:ext>
                </a:extLst>
              </a:tr>
              <a:tr h="265176">
                <a:tc>
                  <a:txBody>
                    <a:bodyPr/>
                    <a:lstStyle/>
                    <a:p>
                      <a:pPr lvl="0" algn="l" defTabSz="914400">
                        <a:spcBef>
                          <a:spcPts val="300"/>
                        </a:spcBef>
                        <a:defRPr/>
                      </a:pPr>
                      <a:r>
                        <a:rPr lang="en-US" sz="900" b="0" kern="1200" dirty="0">
                          <a:solidFill>
                            <a:schemeClr val="tx1"/>
                          </a:solidFill>
                          <a:latin typeface="+mn-lt"/>
                          <a:ea typeface="Verdana" panose="020B0604030504040204" pitchFamily="34" charset="0"/>
                          <a:cs typeface="Verdana" panose="020B0604030504040204" pitchFamily="34" charset="0"/>
                        </a:rPr>
                        <a:t>ERA System Architectural Diagram</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04/16/24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15%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C</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3537579871"/>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0" kern="1200" dirty="0">
                          <a:solidFill>
                            <a:schemeClr val="tx1"/>
                          </a:solidFill>
                          <a:latin typeface="+mn-lt"/>
                          <a:ea typeface="Verdana" panose="020B0604030504040204" pitchFamily="34" charset="0"/>
                          <a:cs typeface="Verdana" panose="020B0604030504040204" pitchFamily="34" charset="0"/>
                        </a:rPr>
                        <a:t>Agile Release Roadmap</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04/20./24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5%</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610466156"/>
                  </a:ext>
                </a:extLst>
              </a:tr>
              <a:tr h="265176">
                <a:tc gridSpan="4">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1" dirty="0">
                          <a:solidFill>
                            <a:schemeClr val="bg1"/>
                          </a:solidFill>
                          <a:latin typeface="+mn-lt"/>
                          <a:ea typeface="Verdana" panose="020B0604030504040204" pitchFamily="34" charset="0"/>
                          <a:cs typeface="Verdana" panose="020B0604030504040204" pitchFamily="34" charset="0"/>
                        </a:rPr>
                        <a:t>Completed 01 sprints and below is the snapshot of the current sprint [01]</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US" sz="900" b="1" kern="1200" noProof="0" dirty="0">
                        <a:solidFill>
                          <a:schemeClr val="bg1"/>
                        </a:solidFill>
                        <a:effectLst/>
                        <a:latin typeface="+mn-lt"/>
                        <a:ea typeface="Verdana" panose="020B0604030504040204" pitchFamily="34" charset="0"/>
                        <a:cs typeface="Times New Roman" panose="02020603050405020304" pitchFamily="18"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US" sz="900" b="0" kern="1200" noProof="0" dirty="0">
                        <a:solidFill>
                          <a:schemeClr val="bg1"/>
                        </a:solidFill>
                        <a:effectLst/>
                        <a:latin typeface="+mn-lt"/>
                        <a:ea typeface="Calibri" panose="020F0502020204030204" pitchFamily="34" charset="0"/>
                        <a:cs typeface="Times New Roman" panose="02020603050405020304" pitchFamily="18"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tc hMerge="1">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chemeClr val="bg1"/>
                        </a:solidFill>
                        <a:effectLst/>
                        <a:uLnTx/>
                        <a:uFillTx/>
                        <a:latin typeface="Verdana" panose="020B0604030504040204" pitchFamily="34" charset="0"/>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19427653"/>
                  </a:ext>
                </a:extLst>
              </a:tr>
              <a:tr h="265176">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900" b="0" dirty="0" err="1">
                          <a:solidFill>
                            <a:schemeClr val="tx1"/>
                          </a:solidFill>
                          <a:latin typeface="+mn-lt"/>
                          <a:ea typeface="Verdana" panose="020B0604030504040204" pitchFamily="34" charset="0"/>
                          <a:cs typeface="Verdana" panose="020B0604030504040204" pitchFamily="34" charset="0"/>
                        </a:rPr>
                        <a:t>Github</a:t>
                      </a:r>
                      <a:r>
                        <a:rPr lang="en-US" sz="900" b="0" dirty="0">
                          <a:solidFill>
                            <a:schemeClr val="tx1"/>
                          </a:solidFill>
                          <a:latin typeface="+mn-lt"/>
                          <a:ea typeface="Verdana" panose="020B0604030504040204" pitchFamily="34" charset="0"/>
                          <a:cs typeface="Verdana" panose="020B0604030504040204" pitchFamily="34" charset="0"/>
                        </a:rPr>
                        <a:t> project archive</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05/05/24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endParaRPr kumimoji="0" lang="en-US" sz="900" b="1" i="0" u="none" strike="noStrike" kern="1200" cap="none" spc="0" normalizeH="0" baseline="0" noProof="0" dirty="0">
                        <a:ln>
                          <a:noFill/>
                        </a:ln>
                        <a:solidFill>
                          <a:schemeClr val="bg1"/>
                        </a:solidFill>
                        <a:effectLst/>
                        <a:uLnTx/>
                        <a:uFillTx/>
                        <a:latin typeface="+mn-lt"/>
                        <a:ea typeface="+mn-ea"/>
                        <a:cs typeface="+mn-cs"/>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1733290856"/>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Perform Active User Simulation for ERA</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809340076"/>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ERA View/Update dashboard</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4DA72E"/>
                    </a:solidFill>
                  </a:tcPr>
                </a:tc>
                <a:extLst>
                  <a:ext uri="{0D108BD9-81ED-4DB2-BD59-A6C34878D82A}">
                    <a16:rowId xmlns:a16="http://schemas.microsoft.com/office/drawing/2014/main" val="2615268463"/>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Knowledge base articles for ERA System</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2298382732"/>
                  </a:ext>
                </a:extLst>
              </a:tr>
              <a:tr h="265176">
                <a:tc>
                  <a:txBody>
                    <a:bodyPr/>
                    <a:lstStyle/>
                    <a:p>
                      <a:pPr lvl="0" algn="l" defTabSz="914400">
                        <a:spcBef>
                          <a:spcPts val="300"/>
                        </a:spcBef>
                        <a:defRPr/>
                      </a:pPr>
                      <a:r>
                        <a:rPr lang="en-US" sz="900" b="0" dirty="0">
                          <a:solidFill>
                            <a:schemeClr val="tx1"/>
                          </a:solidFill>
                          <a:latin typeface="+mn-lt"/>
                          <a:ea typeface="Verdana" panose="020B0604030504040204" pitchFamily="34" charset="0"/>
                          <a:cs typeface="Verdana" panose="020B0604030504040204" pitchFamily="34" charset="0"/>
                        </a:rPr>
                        <a:t>Process workflow documentation</a:t>
                      </a:r>
                    </a:p>
                  </a:txBody>
                  <a:tcPr marL="76197" marR="76197" marT="38098" marB="3809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S Humana"/>
                          <a:ea typeface="Calibri" panose="020F0502020204030204" pitchFamily="34" charset="0"/>
                          <a:cs typeface="Times New Roman" panose="02020603050405020304" pitchFamily="18" charset="0"/>
                        </a:rPr>
                        <a:t>06/14/24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900" b="0" kern="1200" noProof="0" dirty="0">
                          <a:solidFill>
                            <a:schemeClr val="tx1"/>
                          </a:solidFill>
                          <a:effectLst/>
                          <a:latin typeface="+mn-lt"/>
                          <a:ea typeface="Calibri" panose="020F0502020204030204" pitchFamily="34" charset="0"/>
                          <a:cs typeface="Times New Roman" panose="02020603050405020304" pitchFamily="18" charset="0"/>
                        </a:rPr>
                        <a:t>0%</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n-lt"/>
                          <a:ea typeface="+mn-ea"/>
                          <a:cs typeface="+mn-cs"/>
                        </a:rPr>
                        <a:t>G</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569443605"/>
                  </a:ext>
                </a:extLst>
              </a:tr>
            </a:tbl>
          </a:graphicData>
        </a:graphic>
      </p:graphicFrame>
      <p:grpSp>
        <p:nvGrpSpPr>
          <p:cNvPr id="16" name="Group 15">
            <a:extLst>
              <a:ext uri="{FF2B5EF4-FFF2-40B4-BE49-F238E27FC236}">
                <a16:creationId xmlns:a16="http://schemas.microsoft.com/office/drawing/2014/main" id="{DF2EA9DC-9DBA-475F-8214-49CEE6A3567E}"/>
              </a:ext>
            </a:extLst>
          </p:cNvPr>
          <p:cNvGrpSpPr/>
          <p:nvPr/>
        </p:nvGrpSpPr>
        <p:grpSpPr>
          <a:xfrm>
            <a:off x="377715" y="6278978"/>
            <a:ext cx="3687956" cy="586022"/>
            <a:chOff x="6094365" y="5856502"/>
            <a:chExt cx="3769877" cy="572810"/>
          </a:xfrm>
        </p:grpSpPr>
        <p:sp>
          <p:nvSpPr>
            <p:cNvPr id="17" name="Rectangle 16">
              <a:extLst>
                <a:ext uri="{FF2B5EF4-FFF2-40B4-BE49-F238E27FC236}">
                  <a16:creationId xmlns:a16="http://schemas.microsoft.com/office/drawing/2014/main" id="{F1AE1F44-EB6F-4911-BE52-8CE5EF02E3AD}"/>
                </a:ext>
              </a:extLst>
            </p:cNvPr>
            <p:cNvSpPr/>
            <p:nvPr/>
          </p:nvSpPr>
          <p:spPr bwMode="auto">
            <a:xfrm>
              <a:off x="6094365" y="5856502"/>
              <a:ext cx="3769877" cy="572810"/>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1219170" rtl="0" eaLnBrk="0" fontAlgn="base" latinLnBrk="0" hangingPunct="0">
                <a:lnSpc>
                  <a:spcPct val="100000"/>
                </a:lnSpc>
                <a:spcBef>
                  <a:spcPct val="50000"/>
                </a:spcBef>
                <a:spcAft>
                  <a:spcPct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Verdana"/>
                <a:ea typeface="ＭＳ Ｐゴシック" pitchFamily="-96" charset="-128"/>
                <a:cs typeface="+mn-cs"/>
              </a:endParaRPr>
            </a:p>
          </p:txBody>
        </p:sp>
        <p:grpSp>
          <p:nvGrpSpPr>
            <p:cNvPr id="18" name="Group 23">
              <a:extLst>
                <a:ext uri="{FF2B5EF4-FFF2-40B4-BE49-F238E27FC236}">
                  <a16:creationId xmlns:a16="http://schemas.microsoft.com/office/drawing/2014/main" id="{A03042AD-A3AC-4A53-A382-36C1A5C163E1}"/>
                </a:ext>
              </a:extLst>
            </p:cNvPr>
            <p:cNvGrpSpPr>
              <a:grpSpLocks/>
            </p:cNvGrpSpPr>
            <p:nvPr/>
          </p:nvGrpSpPr>
          <p:grpSpPr bwMode="auto">
            <a:xfrm>
              <a:off x="6669586" y="5987421"/>
              <a:ext cx="710825" cy="75764"/>
              <a:chOff x="1556781" y="6120370"/>
              <a:chExt cx="724512" cy="137185"/>
            </a:xfrm>
          </p:grpSpPr>
          <p:sp>
            <p:nvSpPr>
              <p:cNvPr id="45" name="Rectangle 44">
                <a:extLst>
                  <a:ext uri="{FF2B5EF4-FFF2-40B4-BE49-F238E27FC236}">
                    <a16:creationId xmlns:a16="http://schemas.microsoft.com/office/drawing/2014/main" id="{18AF0DAA-22A2-451D-9B86-0B838ADFD91E}"/>
                  </a:ext>
                </a:extLst>
              </p:cNvPr>
              <p:cNvSpPr/>
              <p:nvPr/>
            </p:nvSpPr>
            <p:spPr>
              <a:xfrm>
                <a:off x="1556781" y="6121067"/>
                <a:ext cx="138076" cy="136488"/>
              </a:xfrm>
              <a:prstGeom prst="rect">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sp>
            <p:nvSpPr>
              <p:cNvPr id="46" name="TextBox 50">
                <a:extLst>
                  <a:ext uri="{FF2B5EF4-FFF2-40B4-BE49-F238E27FC236}">
                    <a16:creationId xmlns:a16="http://schemas.microsoft.com/office/drawing/2014/main" id="{2C1A447C-51E6-48B0-BA7A-3745704C71AA}"/>
                  </a:ext>
                </a:extLst>
              </p:cNvPr>
              <p:cNvSpPr txBox="1">
                <a:spLocks noChangeArrowheads="1"/>
              </p:cNvSpPr>
              <p:nvPr/>
            </p:nvSpPr>
            <p:spPr bwMode="auto">
              <a:xfrm>
                <a:off x="1778404" y="6120370"/>
                <a:ext cx="502889" cy="13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On Track</a:t>
                </a:r>
              </a:p>
            </p:txBody>
          </p:sp>
        </p:grpSp>
        <p:grpSp>
          <p:nvGrpSpPr>
            <p:cNvPr id="19" name="Group 24">
              <a:extLst>
                <a:ext uri="{FF2B5EF4-FFF2-40B4-BE49-F238E27FC236}">
                  <a16:creationId xmlns:a16="http://schemas.microsoft.com/office/drawing/2014/main" id="{58A592FD-8050-425D-AC38-1131BA373035}"/>
                </a:ext>
              </a:extLst>
            </p:cNvPr>
            <p:cNvGrpSpPr>
              <a:grpSpLocks/>
            </p:cNvGrpSpPr>
            <p:nvPr/>
          </p:nvGrpSpPr>
          <p:grpSpPr bwMode="auto">
            <a:xfrm>
              <a:off x="7500182" y="5987199"/>
              <a:ext cx="710431" cy="75763"/>
              <a:chOff x="1557183" y="6290147"/>
              <a:chExt cx="724110" cy="137183"/>
            </a:xfrm>
          </p:grpSpPr>
          <p:sp>
            <p:nvSpPr>
              <p:cNvPr id="43" name="Rectangle 42">
                <a:extLst>
                  <a:ext uri="{FF2B5EF4-FFF2-40B4-BE49-F238E27FC236}">
                    <a16:creationId xmlns:a16="http://schemas.microsoft.com/office/drawing/2014/main" id="{71C2082C-B013-4713-A02F-22FB6549AEC1}"/>
                  </a:ext>
                </a:extLst>
              </p:cNvPr>
              <p:cNvSpPr/>
              <p:nvPr/>
            </p:nvSpPr>
            <p:spPr>
              <a:xfrm>
                <a:off x="1557183" y="6290842"/>
                <a:ext cx="136488" cy="136488"/>
              </a:xfrm>
              <a:prstGeom prst="rect">
                <a:avLst/>
              </a:prstGeom>
              <a:solidFill>
                <a:srgbClr val="FFC0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A</a:t>
                </a:r>
              </a:p>
            </p:txBody>
          </p:sp>
          <p:sp>
            <p:nvSpPr>
              <p:cNvPr id="44" name="TextBox 48">
                <a:extLst>
                  <a:ext uri="{FF2B5EF4-FFF2-40B4-BE49-F238E27FC236}">
                    <a16:creationId xmlns:a16="http://schemas.microsoft.com/office/drawing/2014/main" id="{5A2B4028-E36B-421D-AD93-2A4223BD94FF}"/>
                  </a:ext>
                </a:extLst>
              </p:cNvPr>
              <p:cNvSpPr txBox="1">
                <a:spLocks noChangeArrowheads="1"/>
              </p:cNvSpPr>
              <p:nvPr/>
            </p:nvSpPr>
            <p:spPr bwMode="auto">
              <a:xfrm>
                <a:off x="1778404" y="6290147"/>
                <a:ext cx="502889" cy="13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Monitor Closely</a:t>
                </a:r>
              </a:p>
            </p:txBody>
          </p:sp>
        </p:grpSp>
        <p:grpSp>
          <p:nvGrpSpPr>
            <p:cNvPr id="22" name="Group 25">
              <a:extLst>
                <a:ext uri="{FF2B5EF4-FFF2-40B4-BE49-F238E27FC236}">
                  <a16:creationId xmlns:a16="http://schemas.microsoft.com/office/drawing/2014/main" id="{2593B0FA-737C-41BF-91A8-4B4774CF7BDE}"/>
                </a:ext>
              </a:extLst>
            </p:cNvPr>
            <p:cNvGrpSpPr>
              <a:grpSpLocks/>
            </p:cNvGrpSpPr>
            <p:nvPr/>
          </p:nvGrpSpPr>
          <p:grpSpPr bwMode="auto">
            <a:xfrm>
              <a:off x="8577209" y="5996149"/>
              <a:ext cx="688678" cy="75767"/>
              <a:chOff x="82348" y="6495834"/>
              <a:chExt cx="701938" cy="137189"/>
            </a:xfrm>
          </p:grpSpPr>
          <p:sp>
            <p:nvSpPr>
              <p:cNvPr id="39" name="Rectangle 38">
                <a:extLst>
                  <a:ext uri="{FF2B5EF4-FFF2-40B4-BE49-F238E27FC236}">
                    <a16:creationId xmlns:a16="http://schemas.microsoft.com/office/drawing/2014/main" id="{9554A08B-DD0F-4752-9039-487A968A9960}"/>
                  </a:ext>
                </a:extLst>
              </p:cNvPr>
              <p:cNvSpPr/>
              <p:nvPr/>
            </p:nvSpPr>
            <p:spPr>
              <a:xfrm>
                <a:off x="82348" y="6496538"/>
                <a:ext cx="136488" cy="136485"/>
              </a:xfrm>
              <a:prstGeom prst="rect">
                <a:avLst/>
              </a:prstGeom>
              <a:solidFill>
                <a:srgbClr val="0070C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Verdana"/>
                    <a:ea typeface="+mn-ea"/>
                    <a:cs typeface="+mn-cs"/>
                  </a:rPr>
                  <a:t>C</a:t>
                </a:r>
              </a:p>
            </p:txBody>
          </p:sp>
          <p:sp>
            <p:nvSpPr>
              <p:cNvPr id="40" name="TextBox 46">
                <a:extLst>
                  <a:ext uri="{FF2B5EF4-FFF2-40B4-BE49-F238E27FC236}">
                    <a16:creationId xmlns:a16="http://schemas.microsoft.com/office/drawing/2014/main" id="{47F62788-113B-434B-8F7C-904F11147428}"/>
                  </a:ext>
                </a:extLst>
              </p:cNvPr>
              <p:cNvSpPr txBox="1">
                <a:spLocks noChangeArrowheads="1"/>
              </p:cNvSpPr>
              <p:nvPr/>
            </p:nvSpPr>
            <p:spPr bwMode="auto">
              <a:xfrm>
                <a:off x="281397" y="6495834"/>
                <a:ext cx="502889" cy="13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776"/>
                    </a:solidFill>
                    <a:effectLst/>
                    <a:uLnTx/>
                    <a:uFillTx/>
                    <a:latin typeface="Arial"/>
                    <a:ea typeface="+mn-ea"/>
                    <a:cs typeface="Arial" pitchFamily="34" charset="0"/>
                  </a:rPr>
                  <a:t>Complete</a:t>
                </a:r>
              </a:p>
            </p:txBody>
          </p:sp>
        </p:grpSp>
        <p:sp>
          <p:nvSpPr>
            <p:cNvPr id="23" name="AutoShape 8">
              <a:extLst>
                <a:ext uri="{FF2B5EF4-FFF2-40B4-BE49-F238E27FC236}">
                  <a16:creationId xmlns:a16="http://schemas.microsoft.com/office/drawing/2014/main" id="{505C4E3B-F552-4B46-A1C1-4B7FC96AA7CE}"/>
                </a:ext>
              </a:extLst>
            </p:cNvPr>
            <p:cNvSpPr>
              <a:spLocks noChangeArrowheads="1"/>
            </p:cNvSpPr>
            <p:nvPr/>
          </p:nvSpPr>
          <p:spPr bwMode="auto">
            <a:xfrm rot="16200000">
              <a:off x="6681912" y="6187064"/>
              <a:ext cx="90488" cy="166688"/>
            </a:xfrm>
            <a:prstGeom prst="rightArrow">
              <a:avLst>
                <a:gd name="adj1" fmla="val 50000"/>
                <a:gd name="adj2" fmla="val 39208"/>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sp>
          <p:nvSpPr>
            <p:cNvPr id="24" name="AutoShape 8">
              <a:extLst>
                <a:ext uri="{FF2B5EF4-FFF2-40B4-BE49-F238E27FC236}">
                  <a16:creationId xmlns:a16="http://schemas.microsoft.com/office/drawing/2014/main" id="{2A1A01F1-F92E-4383-9589-690139AD6359}"/>
                </a:ext>
              </a:extLst>
            </p:cNvPr>
            <p:cNvSpPr>
              <a:spLocks noChangeArrowheads="1"/>
            </p:cNvSpPr>
            <p:nvPr/>
          </p:nvSpPr>
          <p:spPr bwMode="auto">
            <a:xfrm rot="16200000" flipH="1">
              <a:off x="8776754" y="6220907"/>
              <a:ext cx="126283" cy="134795"/>
            </a:xfrm>
            <a:prstGeom prst="rightArrow">
              <a:avLst>
                <a:gd name="adj1" fmla="val 50000"/>
                <a:gd name="adj2" fmla="val 39361"/>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27" name="Group 26">
              <a:extLst>
                <a:ext uri="{FF2B5EF4-FFF2-40B4-BE49-F238E27FC236}">
                  <a16:creationId xmlns:a16="http://schemas.microsoft.com/office/drawing/2014/main" id="{D513FC7E-3060-4D6F-8876-9EB63211740F}"/>
                </a:ext>
              </a:extLst>
            </p:cNvPr>
            <p:cNvGrpSpPr/>
            <p:nvPr/>
          </p:nvGrpSpPr>
          <p:grpSpPr>
            <a:xfrm>
              <a:off x="6211248" y="6162612"/>
              <a:ext cx="3652994" cy="266700"/>
              <a:chOff x="946825" y="6283283"/>
              <a:chExt cx="3652994" cy="266700"/>
            </a:xfrm>
          </p:grpSpPr>
          <p:sp>
            <p:nvSpPr>
              <p:cNvPr id="34" name="Text Box 3">
                <a:extLst>
                  <a:ext uri="{FF2B5EF4-FFF2-40B4-BE49-F238E27FC236}">
                    <a16:creationId xmlns:a16="http://schemas.microsoft.com/office/drawing/2014/main" id="{320315A2-91AF-4D87-8495-FF0EA5CA71FA}"/>
                  </a:ext>
                </a:extLst>
              </p:cNvPr>
              <p:cNvSpPr txBox="1">
                <a:spLocks noChangeArrowheads="1"/>
              </p:cNvSpPr>
              <p:nvPr/>
            </p:nvSpPr>
            <p:spPr bwMode="auto">
              <a:xfrm>
                <a:off x="2729216" y="6310252"/>
                <a:ext cx="570755" cy="169277"/>
              </a:xfrm>
              <a:prstGeom prst="rect">
                <a:avLst/>
              </a:prstGeom>
              <a:noFill/>
              <a:ln w="9525">
                <a:noFill/>
                <a:miter lim="800000"/>
                <a:headEnd/>
                <a:tailEnd/>
              </a:ln>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No change</a:t>
                </a:r>
              </a:p>
            </p:txBody>
          </p:sp>
          <p:sp>
            <p:nvSpPr>
              <p:cNvPr id="36" name="Text Box 3">
                <a:extLst>
                  <a:ext uri="{FF2B5EF4-FFF2-40B4-BE49-F238E27FC236}">
                    <a16:creationId xmlns:a16="http://schemas.microsoft.com/office/drawing/2014/main" id="{496AFFBB-E2B5-4F59-B6D0-B629CF6BEF81}"/>
                  </a:ext>
                </a:extLst>
              </p:cNvPr>
              <p:cNvSpPr txBox="1">
                <a:spLocks noChangeArrowheads="1"/>
              </p:cNvSpPr>
              <p:nvPr/>
            </p:nvSpPr>
            <p:spPr bwMode="auto">
              <a:xfrm>
                <a:off x="1483928" y="6284864"/>
                <a:ext cx="919814" cy="253193"/>
              </a:xfrm>
              <a:prstGeom prst="rect">
                <a:avLst/>
              </a:prstGeom>
              <a:noFill/>
              <a:ln w="9525">
                <a:noFill/>
                <a:miter lim="800000"/>
                <a:headEnd/>
                <a:tailEnd/>
              </a:ln>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Improving trend for future</a:t>
                </a:r>
              </a:p>
            </p:txBody>
          </p:sp>
          <p:sp>
            <p:nvSpPr>
              <p:cNvPr id="37" name="Text Placeholder 20">
                <a:extLst>
                  <a:ext uri="{FF2B5EF4-FFF2-40B4-BE49-F238E27FC236}">
                    <a16:creationId xmlns:a16="http://schemas.microsoft.com/office/drawing/2014/main" id="{78625BE4-BBAC-4FF0-BD21-24D5E6EDAA4A}"/>
                  </a:ext>
                </a:extLst>
              </p:cNvPr>
              <p:cNvSpPr txBox="1">
                <a:spLocks/>
              </p:cNvSpPr>
              <p:nvPr/>
            </p:nvSpPr>
            <p:spPr bwMode="auto">
              <a:xfrm>
                <a:off x="946825" y="6283283"/>
                <a:ext cx="484090" cy="266700"/>
              </a:xfrm>
              <a:prstGeom prst="rect">
                <a:avLst/>
              </a:prstGeom>
              <a:noFill/>
              <a:ln w="9525">
                <a:noFill/>
                <a:miter lim="800000"/>
                <a:headEnd/>
                <a:tailEnd/>
              </a:ln>
            </p:spPr>
            <p:txBody>
              <a:bodyPr lIns="0" anchor="ctr"/>
              <a:lstStyle/>
              <a:p>
                <a:pPr marL="0" marR="0" lvl="0" indent="0" algn="l" defTabSz="1219170" rtl="0" eaLnBrk="1" fontAlgn="base" latinLnBrk="0" hangingPunct="1">
                  <a:lnSpc>
                    <a:spcPct val="106000"/>
                  </a:lnSpc>
                  <a:spcBef>
                    <a:spcPct val="80000"/>
                  </a:spcBef>
                  <a:spcAft>
                    <a:spcPct val="0"/>
                  </a:spcAft>
                  <a:buClr>
                    <a:srgbClr val="000000"/>
                  </a:buClr>
                  <a:buSzPct val="80000"/>
                  <a:buFontTx/>
                  <a:buNone/>
                  <a:tabLst>
                    <a:tab pos="517525" algn="l"/>
                    <a:tab pos="1085850" algn="l"/>
                    <a:tab pos="1714500" algn="l"/>
                    <a:tab pos="2803525" algn="l"/>
                    <a:tab pos="3771900" algn="l"/>
                    <a:tab pos="4343400" algn="l"/>
                  </a:tabLst>
                  <a:defRPr/>
                </a:pPr>
                <a:r>
                  <a:rPr kumimoji="0" lang="en-US" sz="500" b="1" i="0" u="none" strike="noStrike" kern="1200" cap="none" spc="0" normalizeH="0" baseline="0" noProof="0" dirty="0">
                    <a:ln>
                      <a:noFill/>
                    </a:ln>
                    <a:solidFill>
                      <a:srgbClr val="000000"/>
                    </a:solidFill>
                    <a:effectLst/>
                    <a:uLnTx/>
                    <a:uFillTx/>
                    <a:latin typeface="Verdana"/>
                    <a:ea typeface="+mn-ea"/>
                    <a:cs typeface="+mn-cs"/>
                  </a:rPr>
                  <a:t>Trending:</a:t>
                </a:r>
              </a:p>
            </p:txBody>
          </p:sp>
          <p:sp>
            <p:nvSpPr>
              <p:cNvPr id="38" name="TextBox 37">
                <a:extLst>
                  <a:ext uri="{FF2B5EF4-FFF2-40B4-BE49-F238E27FC236}">
                    <a16:creationId xmlns:a16="http://schemas.microsoft.com/office/drawing/2014/main" id="{8C22952C-F1C1-41CC-A97A-3AE86C6F0716}"/>
                  </a:ext>
                </a:extLst>
              </p:cNvPr>
              <p:cNvSpPr txBox="1"/>
              <p:nvPr/>
            </p:nvSpPr>
            <p:spPr>
              <a:xfrm>
                <a:off x="3609219" y="6303762"/>
                <a:ext cx="990600" cy="24622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altLang="ja-JP" sz="500" b="1" i="0" u="none" strike="noStrike" kern="1200" cap="none" spc="0" normalizeH="0" baseline="0" noProof="0" dirty="0">
                    <a:ln>
                      <a:noFill/>
                    </a:ln>
                    <a:solidFill>
                      <a:srgbClr val="000000"/>
                    </a:solidFill>
                    <a:effectLst/>
                    <a:uLnTx/>
                    <a:uFillTx/>
                    <a:latin typeface="Verdana"/>
                    <a:ea typeface="+mn-ea"/>
                    <a:cs typeface="+mn-cs"/>
                  </a:rPr>
                  <a:t>Worsening trend for future</a:t>
                </a:r>
                <a:endParaRPr kumimoji="0" lang="en-US" sz="500"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28" name="AutoShape 11">
              <a:extLst>
                <a:ext uri="{FF2B5EF4-FFF2-40B4-BE49-F238E27FC236}">
                  <a16:creationId xmlns:a16="http://schemas.microsoft.com/office/drawing/2014/main" id="{0840669C-487E-4357-9318-93DA14B86EC2}"/>
                </a:ext>
              </a:extLst>
            </p:cNvPr>
            <p:cNvSpPr>
              <a:spLocks noChangeArrowheads="1"/>
            </p:cNvSpPr>
            <p:nvPr/>
          </p:nvSpPr>
          <p:spPr bwMode="auto">
            <a:xfrm>
              <a:off x="7814085" y="6225163"/>
              <a:ext cx="209103" cy="99708"/>
            </a:xfrm>
            <a:prstGeom prst="leftRightArrow">
              <a:avLst>
                <a:gd name="adj1" fmla="val 50000"/>
                <a:gd name="adj2" fmla="val 88043"/>
              </a:avLst>
            </a:prstGeom>
            <a:solidFill>
              <a:schemeClr val="accent3"/>
            </a:solidFill>
            <a:ln w="9525">
              <a:noFill/>
              <a:miter lim="800000"/>
              <a:headEnd/>
              <a:tailEnd/>
            </a:ln>
          </p:spPr>
          <p:txBody>
            <a:bodyPr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grpSp>
      <p:graphicFrame>
        <p:nvGraphicFramePr>
          <p:cNvPr id="47" name="Table 46">
            <a:extLst>
              <a:ext uri="{FF2B5EF4-FFF2-40B4-BE49-F238E27FC236}">
                <a16:creationId xmlns:a16="http://schemas.microsoft.com/office/drawing/2014/main" id="{68CD5C19-49A9-47D9-996A-5D8E7115AD2B}"/>
              </a:ext>
            </a:extLst>
          </p:cNvPr>
          <p:cNvGraphicFramePr>
            <a:graphicFrameLocks noGrp="1"/>
          </p:cNvGraphicFramePr>
          <p:nvPr>
            <p:extLst>
              <p:ext uri="{D42A27DB-BD31-4B8C-83A1-F6EECF244321}">
                <p14:modId xmlns:p14="http://schemas.microsoft.com/office/powerpoint/2010/main" val="3187107650"/>
              </p:ext>
            </p:extLst>
          </p:nvPr>
        </p:nvGraphicFramePr>
        <p:xfrm>
          <a:off x="389009" y="830149"/>
          <a:ext cx="5577840" cy="812658"/>
        </p:xfrm>
        <a:graphic>
          <a:graphicData uri="http://schemas.openxmlformats.org/drawingml/2006/table">
            <a:tbl>
              <a:tblPr firstRow="1" bandRow="1"/>
              <a:tblGrid>
                <a:gridCol w="1115568">
                  <a:extLst>
                    <a:ext uri="{9D8B030D-6E8A-4147-A177-3AD203B41FA5}">
                      <a16:colId xmlns:a16="http://schemas.microsoft.com/office/drawing/2014/main" val="576396809"/>
                    </a:ext>
                  </a:extLst>
                </a:gridCol>
                <a:gridCol w="1115568">
                  <a:extLst>
                    <a:ext uri="{9D8B030D-6E8A-4147-A177-3AD203B41FA5}">
                      <a16:colId xmlns:a16="http://schemas.microsoft.com/office/drawing/2014/main" val="3764162732"/>
                    </a:ext>
                  </a:extLst>
                </a:gridCol>
                <a:gridCol w="1115568">
                  <a:extLst>
                    <a:ext uri="{9D8B030D-6E8A-4147-A177-3AD203B41FA5}">
                      <a16:colId xmlns:a16="http://schemas.microsoft.com/office/drawing/2014/main" val="2268147502"/>
                    </a:ext>
                  </a:extLst>
                </a:gridCol>
                <a:gridCol w="1115568">
                  <a:extLst>
                    <a:ext uri="{9D8B030D-6E8A-4147-A177-3AD203B41FA5}">
                      <a16:colId xmlns:a16="http://schemas.microsoft.com/office/drawing/2014/main" val="2398647304"/>
                    </a:ext>
                  </a:extLst>
                </a:gridCol>
                <a:gridCol w="1115568">
                  <a:extLst>
                    <a:ext uri="{9D8B030D-6E8A-4147-A177-3AD203B41FA5}">
                      <a16:colId xmlns:a16="http://schemas.microsoft.com/office/drawing/2014/main" val="1123069413"/>
                    </a:ext>
                  </a:extLst>
                </a:gridCol>
              </a:tblGrid>
              <a:tr h="233654">
                <a:tc gridSpan="5">
                  <a:txBody>
                    <a:bodyPr/>
                    <a:lstStyle/>
                    <a:p>
                      <a:pPr algn="ctr"/>
                      <a:r>
                        <a:rPr lang="en-US" sz="1000" b="1" dirty="0">
                          <a:solidFill>
                            <a:schemeClr val="bg1"/>
                          </a:solidFill>
                        </a:rPr>
                        <a:t>Current Project Status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dirty="0">
                        <a:solidFill>
                          <a:schemeClr val="bg1"/>
                        </a:solidFill>
                      </a:endParaRPr>
                    </a:p>
                  </a:txBody>
                  <a:tcPr>
                    <a:solidFill>
                      <a:schemeClr val="tx1"/>
                    </a:solidFill>
                  </a:tcPr>
                </a:tc>
                <a:tc hMerge="1">
                  <a:txBody>
                    <a:bodyPr/>
                    <a:lstStyle/>
                    <a:p>
                      <a:pPr algn="ctr"/>
                      <a:endParaRPr lang="en-US" sz="1000" b="1" dirty="0">
                        <a:solidFill>
                          <a:schemeClr val="bg1"/>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826674797"/>
                  </a:ext>
                </a:extLst>
              </a:tr>
              <a:tr h="204447">
                <a:tc>
                  <a:txBody>
                    <a:bodyPr/>
                    <a:lstStyle/>
                    <a:p>
                      <a:pPr algn="ctr"/>
                      <a:r>
                        <a:rPr lang="en-US" sz="1000" b="1" dirty="0">
                          <a:solidFill>
                            <a:schemeClr val="tx1"/>
                          </a:solidFill>
                        </a:rPr>
                        <a:t>Current Period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Previous Period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Trend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rPr>
                        <a:t>% Complete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rPr>
                        <a:t>Finish Date</a:t>
                      </a:r>
                      <a:endParaRPr kumimoji="0" lang="en-GB" altLang="ja-JP" sz="1000" b="1" i="0" u="none" strike="noStrike" kern="1200" cap="none" spc="0" normalizeH="0" baseline="0" noProof="0" dirty="0">
                        <a:ln>
                          <a:noFill/>
                        </a:ln>
                        <a:solidFill>
                          <a:schemeClr val="tx1"/>
                        </a:solidFill>
                        <a:effectLst/>
                        <a:uLnTx/>
                        <a:uFillTx/>
                        <a:latin typeface="+mn-lt"/>
                        <a:ea typeface="ＭＳ Ｐゴシック" pitchFamily="34" charset="-128"/>
                        <a:cs typeface="Arial"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4403925"/>
                  </a:ext>
                </a:extLst>
              </a:tr>
              <a:tr h="324978">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75%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rPr>
                        <a:t>05/04/24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322528"/>
                  </a:ext>
                </a:extLst>
              </a:tr>
            </a:tbl>
          </a:graphicData>
        </a:graphic>
      </p:graphicFrame>
      <p:sp>
        <p:nvSpPr>
          <p:cNvPr id="48" name="Rectangle 47">
            <a:extLst>
              <a:ext uri="{FF2B5EF4-FFF2-40B4-BE49-F238E27FC236}">
                <a16:creationId xmlns:a16="http://schemas.microsoft.com/office/drawing/2014/main" id="{F2B29F38-32A4-4EA5-94C8-628D1C46498C}"/>
              </a:ext>
            </a:extLst>
          </p:cNvPr>
          <p:cNvSpPr/>
          <p:nvPr/>
        </p:nvSpPr>
        <p:spPr bwMode="auto">
          <a:xfrm>
            <a:off x="772360" y="1361276"/>
            <a:ext cx="345291" cy="209684"/>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graphicFrame>
        <p:nvGraphicFramePr>
          <p:cNvPr id="56" name="Table 55">
            <a:extLst>
              <a:ext uri="{FF2B5EF4-FFF2-40B4-BE49-F238E27FC236}">
                <a16:creationId xmlns:a16="http://schemas.microsoft.com/office/drawing/2014/main" id="{27BEF527-3642-4615-973B-DA1C7F08DE9D}"/>
              </a:ext>
            </a:extLst>
          </p:cNvPr>
          <p:cNvGraphicFramePr>
            <a:graphicFrameLocks noGrp="1"/>
          </p:cNvGraphicFramePr>
          <p:nvPr>
            <p:extLst>
              <p:ext uri="{D42A27DB-BD31-4B8C-83A1-F6EECF244321}">
                <p14:modId xmlns:p14="http://schemas.microsoft.com/office/powerpoint/2010/main" val="1895870451"/>
              </p:ext>
            </p:extLst>
          </p:nvPr>
        </p:nvGraphicFramePr>
        <p:xfrm>
          <a:off x="377715" y="3925408"/>
          <a:ext cx="5585562" cy="2353570"/>
        </p:xfrm>
        <a:graphic>
          <a:graphicData uri="http://schemas.openxmlformats.org/drawingml/2006/table">
            <a:tbl>
              <a:tblPr>
                <a:tableStyleId>{5940675A-B579-460E-94D1-54222C63F5DA}</a:tableStyleId>
              </a:tblPr>
              <a:tblGrid>
                <a:gridCol w="5585562">
                  <a:extLst>
                    <a:ext uri="{9D8B030D-6E8A-4147-A177-3AD203B41FA5}">
                      <a16:colId xmlns:a16="http://schemas.microsoft.com/office/drawing/2014/main" val="20000"/>
                    </a:ext>
                  </a:extLst>
                </a:gridCol>
              </a:tblGrid>
              <a:tr h="2353570">
                <a:tc>
                  <a:txBody>
                    <a:bodyPr/>
                    <a:lstStyle/>
                    <a:p>
                      <a:pPr marL="0" marR="0" lvl="0" indent="0" algn="l" defTabSz="914400" rtl="0" eaLnBrk="1" fontAlgn="auto" latinLnBrk="0" hangingPunct="1">
                        <a:lnSpc>
                          <a:spcPct val="100000"/>
                        </a:lnSpc>
                        <a:spcBef>
                          <a:spcPts val="200"/>
                        </a:spcBef>
                        <a:spcAft>
                          <a:spcPts val="300"/>
                        </a:spcAft>
                        <a:buClrTx/>
                        <a:buSzTx/>
                        <a:buFont typeface="Arial" panose="020B0604020202020204" pitchFamily="34" charset="0"/>
                        <a:buNone/>
                        <a:tabLst/>
                        <a:defRPr/>
                      </a:pPr>
                      <a:r>
                        <a:rPr lang="en-US" sz="900" b="1"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Activities planned for next period:</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Integrate all 3 Modules into a Cohesive Application using the Main ERA Server as the Hub</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Beautify and Materialize the Front-End Applications to give it a modern look and feel.</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Build the Notification API to alert the First Responders and the ERA Administration</a:t>
                      </a:r>
                    </a:p>
                    <a:p>
                      <a:pPr marL="171450" marR="0" lvl="0" indent="-1714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900" b="0"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Implement the Escape Route Sharing Module to display the closest and the safest route.</a:t>
                      </a:r>
                    </a:p>
                  </a:txBody>
                  <a:tcPr marL="27432" marR="18288" marT="27432" marB="4034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2" name="AutoShape 8">
            <a:extLst>
              <a:ext uri="{FF2B5EF4-FFF2-40B4-BE49-F238E27FC236}">
                <a16:creationId xmlns:a16="http://schemas.microsoft.com/office/drawing/2014/main" id="{3783E2E1-F1A9-1FAD-94B8-C68698C72619}"/>
              </a:ext>
            </a:extLst>
          </p:cNvPr>
          <p:cNvSpPr>
            <a:spLocks noChangeArrowheads="1"/>
          </p:cNvSpPr>
          <p:nvPr/>
        </p:nvSpPr>
        <p:spPr bwMode="auto">
          <a:xfrm rot="16200000">
            <a:off x="3097526" y="1370225"/>
            <a:ext cx="145940" cy="191786"/>
          </a:xfrm>
          <a:prstGeom prst="rightArrow">
            <a:avLst>
              <a:gd name="adj1" fmla="val 50000"/>
              <a:gd name="adj2" fmla="val 39208"/>
            </a:avLst>
          </a:prstGeom>
          <a:solidFill>
            <a:schemeClr val="accent3"/>
          </a:solidFill>
          <a:ln w="9525">
            <a:noFill/>
            <a:miter lim="800000"/>
            <a:headEnd/>
            <a:tailEnd/>
          </a:ln>
        </p:spPr>
        <p:txBody>
          <a:bodyPr rot="10800000" tIns="91440" bIns="9144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500" b="1" i="0" u="none" strike="noStrike" kern="1200" cap="none" spc="0" normalizeH="0" baseline="0" noProof="0" dirty="0">
              <a:ln>
                <a:noFill/>
              </a:ln>
              <a:solidFill>
                <a:srgbClr val="000000"/>
              </a:solidFill>
              <a:effectLst/>
              <a:uLnTx/>
              <a:uFillTx/>
              <a:latin typeface="Verdana"/>
              <a:ea typeface="+mn-ea"/>
              <a:cs typeface="+mn-cs"/>
            </a:endParaRPr>
          </a:p>
        </p:txBody>
      </p:sp>
      <p:sp>
        <p:nvSpPr>
          <p:cNvPr id="4" name="Rectangle 3">
            <a:extLst>
              <a:ext uri="{FF2B5EF4-FFF2-40B4-BE49-F238E27FC236}">
                <a16:creationId xmlns:a16="http://schemas.microsoft.com/office/drawing/2014/main" id="{09DD1BE2-9464-4FCC-5259-31C693393CCE}"/>
              </a:ext>
            </a:extLst>
          </p:cNvPr>
          <p:cNvSpPr/>
          <p:nvPr/>
        </p:nvSpPr>
        <p:spPr bwMode="auto">
          <a:xfrm>
            <a:off x="1819105" y="1370490"/>
            <a:ext cx="345291" cy="209684"/>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a:ea typeface="+mn-ea"/>
                <a:cs typeface="+mn-cs"/>
              </a:rPr>
              <a:t>G</a:t>
            </a:r>
          </a:p>
        </p:txBody>
      </p:sp>
    </p:spTree>
    <p:extLst>
      <p:ext uri="{BB962C8B-B14F-4D97-AF65-F5344CB8AC3E}">
        <p14:creationId xmlns:p14="http://schemas.microsoft.com/office/powerpoint/2010/main" val="2312110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9CF9476-8246-1EC7-98BA-DE0D312AE659}"/>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5400">
                <a:solidFill>
                  <a:schemeClr val="tx1"/>
                </a:solidFill>
              </a:rPr>
              <a:t>Sprint Cumulative </a:t>
            </a:r>
            <a:br>
              <a:rPr lang="en-US" sz="5400">
                <a:solidFill>
                  <a:schemeClr val="tx1"/>
                </a:solidFill>
              </a:rPr>
            </a:br>
            <a:r>
              <a:rPr lang="en-US" sz="5400">
                <a:solidFill>
                  <a:schemeClr val="tx1"/>
                </a:solidFill>
              </a:rPr>
              <a:t>Flow Diagram</a:t>
            </a:r>
            <a:endParaRPr lang="en-US" sz="5400" dirty="0">
              <a:solidFill>
                <a:schemeClr val="tx1"/>
              </a:solidFill>
            </a:endParaRP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352177DE-D9B1-F4BC-CC3D-97A6C7277F36}"/>
              </a:ext>
            </a:extLst>
          </p:cNvPr>
          <p:cNvPicPr>
            <a:picLocks noChangeAspect="1"/>
          </p:cNvPicPr>
          <p:nvPr/>
        </p:nvPicPr>
        <p:blipFill rotWithShape="1">
          <a:blip r:embed="rId2"/>
          <a:srcRect t="16293" r="-2" b="-2"/>
          <a:stretch/>
        </p:blipFill>
        <p:spPr>
          <a:xfrm>
            <a:off x="5143076" y="0"/>
            <a:ext cx="7090256" cy="3319149"/>
          </a:xfrm>
          <a:prstGeom prst="rect">
            <a:avLst/>
          </a:prstGeom>
        </p:spPr>
      </p:pic>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B724F16-97C8-15F1-C56F-191D2BB6B337}"/>
              </a:ext>
            </a:extLst>
          </p:cNvPr>
          <p:cNvPicPr>
            <a:picLocks noChangeAspect="1"/>
          </p:cNvPicPr>
          <p:nvPr/>
        </p:nvPicPr>
        <p:blipFill>
          <a:blip r:embed="rId3"/>
          <a:stretch>
            <a:fillRect/>
          </a:stretch>
        </p:blipFill>
        <p:spPr>
          <a:xfrm>
            <a:off x="5143075" y="3319148"/>
            <a:ext cx="7090257" cy="3641209"/>
          </a:xfrm>
          <a:prstGeom prst="rect">
            <a:avLst/>
          </a:prstGeom>
        </p:spPr>
      </p:pic>
    </p:spTree>
    <p:extLst>
      <p:ext uri="{BB962C8B-B14F-4D97-AF65-F5344CB8AC3E}">
        <p14:creationId xmlns:p14="http://schemas.microsoft.com/office/powerpoint/2010/main" val="101520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198D8EF-2900-AA1E-DEA8-4E17AF3AA4CA}"/>
              </a:ext>
            </a:extLst>
          </p:cNvPr>
          <p:cNvPicPr>
            <a:picLocks noChangeAspect="1"/>
          </p:cNvPicPr>
          <p:nvPr/>
        </p:nvPicPr>
        <p:blipFill rotWithShape="1">
          <a:blip r:embed="rId2">
            <a:alphaModFix amt="50000"/>
          </a:blip>
          <a:srcRect l="6296" r="4370" b="-1"/>
          <a:stretch/>
        </p:blipFill>
        <p:spPr>
          <a:xfrm>
            <a:off x="20" y="1"/>
            <a:ext cx="12191980" cy="6857999"/>
          </a:xfrm>
          <a:prstGeom prst="rect">
            <a:avLst/>
          </a:prstGeom>
        </p:spPr>
      </p:pic>
      <p:sp>
        <p:nvSpPr>
          <p:cNvPr id="3" name="Title 2">
            <a:extLst>
              <a:ext uri="{FF2B5EF4-FFF2-40B4-BE49-F238E27FC236}">
                <a16:creationId xmlns:a16="http://schemas.microsoft.com/office/drawing/2014/main" id="{69250E27-AD28-59F1-DA64-62D8BFC15E0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ERA: Gunshot Detection model Accuracy</a:t>
            </a:r>
          </a:p>
        </p:txBody>
      </p:sp>
    </p:spTree>
    <p:extLst>
      <p:ext uri="{BB962C8B-B14F-4D97-AF65-F5344CB8AC3E}">
        <p14:creationId xmlns:p14="http://schemas.microsoft.com/office/powerpoint/2010/main" val="421262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548</TotalTime>
  <Words>1802</Words>
  <Application>Microsoft Macintosh PowerPoint</Application>
  <PresentationFormat>Widescreen</PresentationFormat>
  <Paragraphs>187</Paragraphs>
  <Slides>12</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3" baseType="lpstr">
      <vt:lpstr>Aptos</vt:lpstr>
      <vt:lpstr>Aptos Display</vt:lpstr>
      <vt:lpstr>Arial</vt:lpstr>
      <vt:lpstr>Calibri</vt:lpstr>
      <vt:lpstr>FS Humana</vt:lpstr>
      <vt:lpstr>Segoe UI Semibold</vt:lpstr>
      <vt:lpstr>Verdana</vt:lpstr>
      <vt:lpstr>Wingdings</vt:lpstr>
      <vt:lpstr>Wingdings 2</vt:lpstr>
      <vt:lpstr>Office Theme</vt:lpstr>
      <vt:lpstr>think-cell Slide</vt:lpstr>
      <vt:lpstr>PowerPoint Presentation</vt:lpstr>
      <vt:lpstr>Meet the ERA Team</vt:lpstr>
      <vt:lpstr>Current Problems in Campus Safety</vt:lpstr>
      <vt:lpstr>Objectives of ERA</vt:lpstr>
      <vt:lpstr>ERA – A Modular Approach</vt:lpstr>
      <vt:lpstr>The team will initiate several key activities during the next four (4) weeks, including but not limited to researching efficient algorithms to triangulate users and prepare an exit route for emergency situations</vt:lpstr>
      <vt:lpstr>Weekly status report – As of 05/09/2024</vt:lpstr>
      <vt:lpstr>Sprint Cumulative  Flow Diagram</vt:lpstr>
      <vt:lpstr>ERA: Gunshot Detection model Accuracy</vt:lpstr>
      <vt:lpstr>ERA: Gunshot Detection model Accuracy and Demo</vt:lpstr>
      <vt:lpstr>Questions?</vt:lpstr>
      <vt:lpstr>Architecture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Automated Technical Controls Compliance (ATCC) Pilot Engagement Agenda</dc:title>
  <dc:creator>Jatin Madan</dc:creator>
  <cp:lastModifiedBy>Jatin Madan</cp:lastModifiedBy>
  <cp:revision>51</cp:revision>
  <dcterms:created xsi:type="dcterms:W3CDTF">2024-04-15T22:52:33Z</dcterms:created>
  <dcterms:modified xsi:type="dcterms:W3CDTF">2024-05-09T23:11:55Z</dcterms:modified>
</cp:coreProperties>
</file>